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09" r:id="rId1"/>
  </p:sldMasterIdLst>
  <p:notesMasterIdLst>
    <p:notesMasterId r:id="rId44"/>
  </p:notesMasterIdLst>
  <p:handoutMasterIdLst>
    <p:handoutMasterId r:id="rId45"/>
  </p:handoutMasterIdLst>
  <p:sldIdLst>
    <p:sldId id="256" r:id="rId2"/>
    <p:sldId id="294" r:id="rId3"/>
    <p:sldId id="257" r:id="rId4"/>
    <p:sldId id="258" r:id="rId5"/>
    <p:sldId id="275" r:id="rId6"/>
    <p:sldId id="276" r:id="rId7"/>
    <p:sldId id="259" r:id="rId8"/>
    <p:sldId id="310" r:id="rId9"/>
    <p:sldId id="301" r:id="rId10"/>
    <p:sldId id="299" r:id="rId11"/>
    <p:sldId id="300" r:id="rId12"/>
    <p:sldId id="317" r:id="rId13"/>
    <p:sldId id="318" r:id="rId14"/>
    <p:sldId id="277" r:id="rId15"/>
    <p:sldId id="278" r:id="rId16"/>
    <p:sldId id="279" r:id="rId17"/>
    <p:sldId id="285" r:id="rId18"/>
    <p:sldId id="314" r:id="rId19"/>
    <p:sldId id="287" r:id="rId20"/>
    <p:sldId id="297" r:id="rId21"/>
    <p:sldId id="311" r:id="rId22"/>
    <p:sldId id="312" r:id="rId23"/>
    <p:sldId id="264" r:id="rId24"/>
    <p:sldId id="265" r:id="rId25"/>
    <p:sldId id="266" r:id="rId26"/>
    <p:sldId id="267" r:id="rId27"/>
    <p:sldId id="282" r:id="rId28"/>
    <p:sldId id="283" r:id="rId29"/>
    <p:sldId id="291" r:id="rId30"/>
    <p:sldId id="315" r:id="rId31"/>
    <p:sldId id="304" r:id="rId32"/>
    <p:sldId id="305" r:id="rId33"/>
    <p:sldId id="293" r:id="rId34"/>
    <p:sldId id="322" r:id="rId35"/>
    <p:sldId id="320" r:id="rId36"/>
    <p:sldId id="319" r:id="rId37"/>
    <p:sldId id="306" r:id="rId38"/>
    <p:sldId id="307" r:id="rId39"/>
    <p:sldId id="313" r:id="rId40"/>
    <p:sldId id="274" r:id="rId41"/>
    <p:sldId id="316" r:id="rId42"/>
    <p:sldId id="321" r:id="rId43"/>
  </p:sldIdLst>
  <p:sldSz cx="10160000" cy="7620000"/>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0E90F1-59E4-A7C3-F2C7-CC66CBEF5B4C}" v="46" dt="2022-10-14T23:17:26.057"/>
    <p1510:client id="{FAADEC97-75B7-60C7-E07B-33D6B1A68A76}" v="278" dt="2023-09-22T20:53:42.547"/>
  </p1510:revLst>
</p1510:revInfo>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3833" autoAdjust="0"/>
    <p:restoredTop sz="94659" autoAdjust="0"/>
  </p:normalViewPr>
  <p:slideViewPr>
    <p:cSldViewPr>
      <p:cViewPr varScale="1">
        <p:scale>
          <a:sx n="95" d="100"/>
          <a:sy n="95" d="100"/>
        </p:scale>
        <p:origin x="1920" y="176"/>
      </p:cViewPr>
      <p:guideLst>
        <p:guide orient="horz" pos="2400"/>
        <p:guide pos="3200"/>
      </p:guideLst>
    </p:cSldViewPr>
  </p:slideViewPr>
  <p:outlineViewPr>
    <p:cViewPr>
      <p:scale>
        <a:sx n="33" d="100"/>
        <a:sy n="33" d="100"/>
      </p:scale>
      <p:origin x="0" y="1716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041E9F-3960-4165-8516-48F90B068C8B}"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5EA269FF-50B7-4530-B4FF-CBBCA2E6BFAD}">
      <dgm:prSet/>
      <dgm:spPr/>
      <dgm:t>
        <a:bodyPr/>
        <a:lstStyle/>
        <a:p>
          <a:r>
            <a:rPr lang="en-US" dirty="0"/>
            <a:t>Dr. Laura Mueller</a:t>
          </a:r>
        </a:p>
      </dgm:t>
    </dgm:pt>
    <dgm:pt modelId="{88AD32B2-4888-4EFB-AE67-4921DE894E40}" type="parTrans" cxnId="{0308DB9F-49C5-4B74-966C-D2D80B366623}">
      <dgm:prSet/>
      <dgm:spPr/>
      <dgm:t>
        <a:bodyPr/>
        <a:lstStyle/>
        <a:p>
          <a:endParaRPr lang="en-US"/>
        </a:p>
      </dgm:t>
    </dgm:pt>
    <dgm:pt modelId="{413DC43E-A848-4096-8477-81D377B034A5}" type="sibTrans" cxnId="{0308DB9F-49C5-4B74-966C-D2D80B366623}">
      <dgm:prSet/>
      <dgm:spPr/>
      <dgm:t>
        <a:bodyPr/>
        <a:lstStyle/>
        <a:p>
          <a:endParaRPr lang="en-US"/>
        </a:p>
      </dgm:t>
    </dgm:pt>
    <dgm:pt modelId="{9324D17F-E1CD-40CE-9CB0-7384DDEF7881}">
      <dgm:prSet/>
      <dgm:spPr/>
      <dgm:t>
        <a:bodyPr/>
        <a:lstStyle/>
        <a:p>
          <a:r>
            <a:rPr lang="en-US" i="1" dirty="0"/>
            <a:t>Licensed Educational Psychologist</a:t>
          </a:r>
          <a:endParaRPr lang="en-US" dirty="0"/>
        </a:p>
      </dgm:t>
    </dgm:pt>
    <dgm:pt modelId="{5A13EF9A-9C21-46BD-B927-3DCC53C16E72}" type="parTrans" cxnId="{163DD06E-0538-4D11-BAE0-92A8DD4F8C4A}">
      <dgm:prSet/>
      <dgm:spPr/>
      <dgm:t>
        <a:bodyPr/>
        <a:lstStyle/>
        <a:p>
          <a:endParaRPr lang="en-US"/>
        </a:p>
      </dgm:t>
    </dgm:pt>
    <dgm:pt modelId="{63102775-D609-4170-8248-270B79165732}" type="sibTrans" cxnId="{163DD06E-0538-4D11-BAE0-92A8DD4F8C4A}">
      <dgm:prSet/>
      <dgm:spPr/>
      <dgm:t>
        <a:bodyPr/>
        <a:lstStyle/>
        <a:p>
          <a:endParaRPr lang="en-US"/>
        </a:p>
      </dgm:t>
    </dgm:pt>
    <dgm:pt modelId="{441BFE1B-DB35-40EF-890C-5626B562A174}">
      <dgm:prSet/>
      <dgm:spPr/>
      <dgm:t>
        <a:bodyPr/>
        <a:lstStyle/>
        <a:p>
          <a:pPr rtl="0"/>
          <a:r>
            <a:rPr lang="en-US" i="1" dirty="0"/>
            <a:t>Program </a:t>
          </a:r>
          <a:r>
            <a:rPr lang="en-US" i="1" dirty="0">
              <a:latin typeface="Calibri Light" panose="020F0302020204030204"/>
            </a:rPr>
            <a:t>Director</a:t>
          </a:r>
          <a:r>
            <a:rPr lang="en-US" i="1" dirty="0"/>
            <a:t>,</a:t>
          </a:r>
          <a:r>
            <a:rPr lang="en-US" i="1" dirty="0">
              <a:latin typeface="Calibri Light" panose="020F0302020204030204"/>
            </a:rPr>
            <a:t> Alliant International University</a:t>
          </a:r>
          <a:endParaRPr lang="en-US" dirty="0"/>
        </a:p>
      </dgm:t>
    </dgm:pt>
    <dgm:pt modelId="{DA15927B-B148-42C5-ABE9-FBDF95F6C6DB}" type="parTrans" cxnId="{EE82440A-ADD1-4DE1-B835-A696243467CD}">
      <dgm:prSet/>
      <dgm:spPr/>
      <dgm:t>
        <a:bodyPr/>
        <a:lstStyle/>
        <a:p>
          <a:endParaRPr lang="en-US"/>
        </a:p>
      </dgm:t>
    </dgm:pt>
    <dgm:pt modelId="{DB1AB1ED-5484-433D-85DC-56A8E44D5BE6}" type="sibTrans" cxnId="{EE82440A-ADD1-4DE1-B835-A696243467CD}">
      <dgm:prSet/>
      <dgm:spPr/>
      <dgm:t>
        <a:bodyPr/>
        <a:lstStyle/>
        <a:p>
          <a:endParaRPr lang="en-US"/>
        </a:p>
      </dgm:t>
    </dgm:pt>
    <dgm:pt modelId="{6306AF77-7725-4DAA-BB3D-AB4644CA2FC1}">
      <dgm:prSet/>
      <dgm:spPr/>
      <dgm:t>
        <a:bodyPr/>
        <a:lstStyle/>
        <a:p>
          <a:pPr rtl="0"/>
          <a:r>
            <a:rPr lang="en-US" dirty="0"/>
            <a:t>October</a:t>
          </a:r>
          <a:r>
            <a:rPr lang="en-US" dirty="0">
              <a:latin typeface="Calibri Light" panose="020F0302020204030204"/>
            </a:rPr>
            <a:t> 2023</a:t>
          </a:r>
          <a:endParaRPr lang="en-US" dirty="0"/>
        </a:p>
      </dgm:t>
    </dgm:pt>
    <dgm:pt modelId="{1AC1335E-2F94-4493-B90C-B6EEE5673B66}" type="parTrans" cxnId="{B03FD80B-DEDB-4519-B73F-7E8B7E54F7EA}">
      <dgm:prSet/>
      <dgm:spPr/>
      <dgm:t>
        <a:bodyPr/>
        <a:lstStyle/>
        <a:p>
          <a:endParaRPr lang="en-US"/>
        </a:p>
      </dgm:t>
    </dgm:pt>
    <dgm:pt modelId="{BA7949B9-4912-4772-824D-8F023FA4699C}" type="sibTrans" cxnId="{B03FD80B-DEDB-4519-B73F-7E8B7E54F7EA}">
      <dgm:prSet/>
      <dgm:spPr/>
      <dgm:t>
        <a:bodyPr/>
        <a:lstStyle/>
        <a:p>
          <a:endParaRPr lang="en-US"/>
        </a:p>
      </dgm:t>
    </dgm:pt>
    <dgm:pt modelId="{F4A165FA-F63B-4129-9226-DB3CB50CF43D}" type="pres">
      <dgm:prSet presAssocID="{99041E9F-3960-4165-8516-48F90B068C8B}" presName="linear" presStyleCnt="0">
        <dgm:presLayoutVars>
          <dgm:dir/>
          <dgm:animLvl val="lvl"/>
          <dgm:resizeHandles val="exact"/>
        </dgm:presLayoutVars>
      </dgm:prSet>
      <dgm:spPr/>
    </dgm:pt>
    <dgm:pt modelId="{4789373E-1CD3-4EAC-B9EB-8F90E45579B6}" type="pres">
      <dgm:prSet presAssocID="{5EA269FF-50B7-4530-B4FF-CBBCA2E6BFAD}" presName="parentLin" presStyleCnt="0"/>
      <dgm:spPr/>
    </dgm:pt>
    <dgm:pt modelId="{49549746-454A-4D85-8505-5BC482A7E3A2}" type="pres">
      <dgm:prSet presAssocID="{5EA269FF-50B7-4530-B4FF-CBBCA2E6BFAD}" presName="parentLeftMargin" presStyleLbl="node1" presStyleIdx="0" presStyleCnt="4"/>
      <dgm:spPr/>
    </dgm:pt>
    <dgm:pt modelId="{00B6FC96-3E11-4873-B834-C90ABCF11E78}" type="pres">
      <dgm:prSet presAssocID="{5EA269FF-50B7-4530-B4FF-CBBCA2E6BFAD}" presName="parentText" presStyleLbl="node1" presStyleIdx="0" presStyleCnt="4">
        <dgm:presLayoutVars>
          <dgm:chMax val="0"/>
          <dgm:bulletEnabled val="1"/>
        </dgm:presLayoutVars>
      </dgm:prSet>
      <dgm:spPr/>
    </dgm:pt>
    <dgm:pt modelId="{F3C5070B-3C9E-45CC-ACD0-8B0426765769}" type="pres">
      <dgm:prSet presAssocID="{5EA269FF-50B7-4530-B4FF-CBBCA2E6BFAD}" presName="negativeSpace" presStyleCnt="0"/>
      <dgm:spPr/>
    </dgm:pt>
    <dgm:pt modelId="{DCEB896A-D279-47E7-9153-1F94AE1934BB}" type="pres">
      <dgm:prSet presAssocID="{5EA269FF-50B7-4530-B4FF-CBBCA2E6BFAD}" presName="childText" presStyleLbl="conFgAcc1" presStyleIdx="0" presStyleCnt="4">
        <dgm:presLayoutVars>
          <dgm:bulletEnabled val="1"/>
        </dgm:presLayoutVars>
      </dgm:prSet>
      <dgm:spPr/>
    </dgm:pt>
    <dgm:pt modelId="{5B20B2F3-AFD2-4E27-88F3-121E06DA008A}" type="pres">
      <dgm:prSet presAssocID="{413DC43E-A848-4096-8477-81D377B034A5}" presName="spaceBetweenRectangles" presStyleCnt="0"/>
      <dgm:spPr/>
    </dgm:pt>
    <dgm:pt modelId="{5A3667EE-E174-4198-B04E-7245C86CBB85}" type="pres">
      <dgm:prSet presAssocID="{9324D17F-E1CD-40CE-9CB0-7384DDEF7881}" presName="parentLin" presStyleCnt="0"/>
      <dgm:spPr/>
    </dgm:pt>
    <dgm:pt modelId="{0C35CF87-1042-48A5-A64F-7EE21686B3CE}" type="pres">
      <dgm:prSet presAssocID="{9324D17F-E1CD-40CE-9CB0-7384DDEF7881}" presName="parentLeftMargin" presStyleLbl="node1" presStyleIdx="0" presStyleCnt="4"/>
      <dgm:spPr/>
    </dgm:pt>
    <dgm:pt modelId="{9A2BD8AE-E9EF-488B-9DAC-FC0902BBC361}" type="pres">
      <dgm:prSet presAssocID="{9324D17F-E1CD-40CE-9CB0-7384DDEF7881}" presName="parentText" presStyleLbl="node1" presStyleIdx="1" presStyleCnt="4">
        <dgm:presLayoutVars>
          <dgm:chMax val="0"/>
          <dgm:bulletEnabled val="1"/>
        </dgm:presLayoutVars>
      </dgm:prSet>
      <dgm:spPr/>
    </dgm:pt>
    <dgm:pt modelId="{0EA4E585-4E87-422C-830F-1CBE11508965}" type="pres">
      <dgm:prSet presAssocID="{9324D17F-E1CD-40CE-9CB0-7384DDEF7881}" presName="negativeSpace" presStyleCnt="0"/>
      <dgm:spPr/>
    </dgm:pt>
    <dgm:pt modelId="{A2D8F5AC-4632-4357-A7D8-F59B5EDC0A38}" type="pres">
      <dgm:prSet presAssocID="{9324D17F-E1CD-40CE-9CB0-7384DDEF7881}" presName="childText" presStyleLbl="conFgAcc1" presStyleIdx="1" presStyleCnt="4">
        <dgm:presLayoutVars>
          <dgm:bulletEnabled val="1"/>
        </dgm:presLayoutVars>
      </dgm:prSet>
      <dgm:spPr/>
    </dgm:pt>
    <dgm:pt modelId="{55A06A05-6C0C-4F9E-8510-48E1C6C5ABF1}" type="pres">
      <dgm:prSet presAssocID="{63102775-D609-4170-8248-270B79165732}" presName="spaceBetweenRectangles" presStyleCnt="0"/>
      <dgm:spPr/>
    </dgm:pt>
    <dgm:pt modelId="{59741996-9F31-404C-9405-1593792CD50C}" type="pres">
      <dgm:prSet presAssocID="{441BFE1B-DB35-40EF-890C-5626B562A174}" presName="parentLin" presStyleCnt="0"/>
      <dgm:spPr/>
    </dgm:pt>
    <dgm:pt modelId="{95779A04-6FD1-4628-8C8F-BFC4DF6490E4}" type="pres">
      <dgm:prSet presAssocID="{441BFE1B-DB35-40EF-890C-5626B562A174}" presName="parentLeftMargin" presStyleLbl="node1" presStyleIdx="1" presStyleCnt="4"/>
      <dgm:spPr/>
    </dgm:pt>
    <dgm:pt modelId="{E080520F-60BF-4561-9978-3C524F8D030B}" type="pres">
      <dgm:prSet presAssocID="{441BFE1B-DB35-40EF-890C-5626B562A174}" presName="parentText" presStyleLbl="node1" presStyleIdx="2" presStyleCnt="4">
        <dgm:presLayoutVars>
          <dgm:chMax val="0"/>
          <dgm:bulletEnabled val="1"/>
        </dgm:presLayoutVars>
      </dgm:prSet>
      <dgm:spPr/>
    </dgm:pt>
    <dgm:pt modelId="{47543517-5EE9-4F0E-A203-D04DDDAF4486}" type="pres">
      <dgm:prSet presAssocID="{441BFE1B-DB35-40EF-890C-5626B562A174}" presName="negativeSpace" presStyleCnt="0"/>
      <dgm:spPr/>
    </dgm:pt>
    <dgm:pt modelId="{77BC06F6-C427-488E-8F3B-ADAEB0DF13EC}" type="pres">
      <dgm:prSet presAssocID="{441BFE1B-DB35-40EF-890C-5626B562A174}" presName="childText" presStyleLbl="conFgAcc1" presStyleIdx="2" presStyleCnt="4">
        <dgm:presLayoutVars>
          <dgm:bulletEnabled val="1"/>
        </dgm:presLayoutVars>
      </dgm:prSet>
      <dgm:spPr/>
    </dgm:pt>
    <dgm:pt modelId="{33447E94-E920-4886-BEEF-ED31596F6953}" type="pres">
      <dgm:prSet presAssocID="{DB1AB1ED-5484-433D-85DC-56A8E44D5BE6}" presName="spaceBetweenRectangles" presStyleCnt="0"/>
      <dgm:spPr/>
    </dgm:pt>
    <dgm:pt modelId="{4D7C3255-89D9-4315-A606-15E90981E0C5}" type="pres">
      <dgm:prSet presAssocID="{6306AF77-7725-4DAA-BB3D-AB4644CA2FC1}" presName="parentLin" presStyleCnt="0"/>
      <dgm:spPr/>
    </dgm:pt>
    <dgm:pt modelId="{A5C5E98E-FC1B-41F5-9D33-B997442A6E04}" type="pres">
      <dgm:prSet presAssocID="{6306AF77-7725-4DAA-BB3D-AB4644CA2FC1}" presName="parentLeftMargin" presStyleLbl="node1" presStyleIdx="2" presStyleCnt="4"/>
      <dgm:spPr/>
    </dgm:pt>
    <dgm:pt modelId="{E4214AA8-15CB-440D-B86D-F98CF1018946}" type="pres">
      <dgm:prSet presAssocID="{6306AF77-7725-4DAA-BB3D-AB4644CA2FC1}" presName="parentText" presStyleLbl="node1" presStyleIdx="3" presStyleCnt="4">
        <dgm:presLayoutVars>
          <dgm:chMax val="0"/>
          <dgm:bulletEnabled val="1"/>
        </dgm:presLayoutVars>
      </dgm:prSet>
      <dgm:spPr/>
    </dgm:pt>
    <dgm:pt modelId="{2BF897E2-3931-4BBF-B2C4-C1F2004D613D}" type="pres">
      <dgm:prSet presAssocID="{6306AF77-7725-4DAA-BB3D-AB4644CA2FC1}" presName="negativeSpace" presStyleCnt="0"/>
      <dgm:spPr/>
    </dgm:pt>
    <dgm:pt modelId="{DADD9F77-E95E-4A18-A5A1-94AEB1848803}" type="pres">
      <dgm:prSet presAssocID="{6306AF77-7725-4DAA-BB3D-AB4644CA2FC1}" presName="childText" presStyleLbl="conFgAcc1" presStyleIdx="3" presStyleCnt="4">
        <dgm:presLayoutVars>
          <dgm:bulletEnabled val="1"/>
        </dgm:presLayoutVars>
      </dgm:prSet>
      <dgm:spPr/>
    </dgm:pt>
  </dgm:ptLst>
  <dgm:cxnLst>
    <dgm:cxn modelId="{EE82440A-ADD1-4DE1-B835-A696243467CD}" srcId="{99041E9F-3960-4165-8516-48F90B068C8B}" destId="{441BFE1B-DB35-40EF-890C-5626B562A174}" srcOrd="2" destOrd="0" parTransId="{DA15927B-B148-42C5-ABE9-FBDF95F6C6DB}" sibTransId="{DB1AB1ED-5484-433D-85DC-56A8E44D5BE6}"/>
    <dgm:cxn modelId="{B03FD80B-DEDB-4519-B73F-7E8B7E54F7EA}" srcId="{99041E9F-3960-4165-8516-48F90B068C8B}" destId="{6306AF77-7725-4DAA-BB3D-AB4644CA2FC1}" srcOrd="3" destOrd="0" parTransId="{1AC1335E-2F94-4493-B90C-B6EEE5673B66}" sibTransId="{BA7949B9-4912-4772-824D-8F023FA4699C}"/>
    <dgm:cxn modelId="{62E1FC1C-FF57-4CAF-A483-81B4752C5FA2}" type="presOf" srcId="{5EA269FF-50B7-4530-B4FF-CBBCA2E6BFAD}" destId="{00B6FC96-3E11-4873-B834-C90ABCF11E78}" srcOrd="1" destOrd="0" presId="urn:microsoft.com/office/officeart/2005/8/layout/list1"/>
    <dgm:cxn modelId="{8F56EF39-0C85-4E65-81F3-FF1772360810}" type="presOf" srcId="{99041E9F-3960-4165-8516-48F90B068C8B}" destId="{F4A165FA-F63B-4129-9226-DB3CB50CF43D}" srcOrd="0" destOrd="0" presId="urn:microsoft.com/office/officeart/2005/8/layout/list1"/>
    <dgm:cxn modelId="{163DD06E-0538-4D11-BAE0-92A8DD4F8C4A}" srcId="{99041E9F-3960-4165-8516-48F90B068C8B}" destId="{9324D17F-E1CD-40CE-9CB0-7384DDEF7881}" srcOrd="1" destOrd="0" parTransId="{5A13EF9A-9C21-46BD-B927-3DCC53C16E72}" sibTransId="{63102775-D609-4170-8248-270B79165732}"/>
    <dgm:cxn modelId="{2C853670-FC4E-401C-A386-A76D0702D515}" type="presOf" srcId="{5EA269FF-50B7-4530-B4FF-CBBCA2E6BFAD}" destId="{49549746-454A-4D85-8505-5BC482A7E3A2}" srcOrd="0" destOrd="0" presId="urn:microsoft.com/office/officeart/2005/8/layout/list1"/>
    <dgm:cxn modelId="{A7640072-EA08-41A0-B864-97A7DBCD23CC}" type="presOf" srcId="{441BFE1B-DB35-40EF-890C-5626B562A174}" destId="{E080520F-60BF-4561-9978-3C524F8D030B}" srcOrd="1" destOrd="0" presId="urn:microsoft.com/office/officeart/2005/8/layout/list1"/>
    <dgm:cxn modelId="{E1E9E187-17BF-43ED-A83F-189804B39EBD}" type="presOf" srcId="{9324D17F-E1CD-40CE-9CB0-7384DDEF7881}" destId="{9A2BD8AE-E9EF-488B-9DAC-FC0902BBC361}" srcOrd="1" destOrd="0" presId="urn:microsoft.com/office/officeart/2005/8/layout/list1"/>
    <dgm:cxn modelId="{666DD492-A224-4CC0-8AD1-7BD498796DBB}" type="presOf" srcId="{9324D17F-E1CD-40CE-9CB0-7384DDEF7881}" destId="{0C35CF87-1042-48A5-A64F-7EE21686B3CE}" srcOrd="0" destOrd="0" presId="urn:microsoft.com/office/officeart/2005/8/layout/list1"/>
    <dgm:cxn modelId="{0308DB9F-49C5-4B74-966C-D2D80B366623}" srcId="{99041E9F-3960-4165-8516-48F90B068C8B}" destId="{5EA269FF-50B7-4530-B4FF-CBBCA2E6BFAD}" srcOrd="0" destOrd="0" parTransId="{88AD32B2-4888-4EFB-AE67-4921DE894E40}" sibTransId="{413DC43E-A848-4096-8477-81D377B034A5}"/>
    <dgm:cxn modelId="{0EE88EA7-4467-4103-ACDE-EA986636FAA2}" type="presOf" srcId="{6306AF77-7725-4DAA-BB3D-AB4644CA2FC1}" destId="{A5C5E98E-FC1B-41F5-9D33-B997442A6E04}" srcOrd="0" destOrd="0" presId="urn:microsoft.com/office/officeart/2005/8/layout/list1"/>
    <dgm:cxn modelId="{AFF8CDBA-EB9C-45C7-AB4F-F1E876E5F8AA}" type="presOf" srcId="{6306AF77-7725-4DAA-BB3D-AB4644CA2FC1}" destId="{E4214AA8-15CB-440D-B86D-F98CF1018946}" srcOrd="1" destOrd="0" presId="urn:microsoft.com/office/officeart/2005/8/layout/list1"/>
    <dgm:cxn modelId="{7D9985F8-C167-43B0-8B1B-F0CFDBC415A9}" type="presOf" srcId="{441BFE1B-DB35-40EF-890C-5626B562A174}" destId="{95779A04-6FD1-4628-8C8F-BFC4DF6490E4}" srcOrd="0" destOrd="0" presId="urn:microsoft.com/office/officeart/2005/8/layout/list1"/>
    <dgm:cxn modelId="{0FFDFD78-1C81-406E-B427-3A2EBC7984B2}" type="presParOf" srcId="{F4A165FA-F63B-4129-9226-DB3CB50CF43D}" destId="{4789373E-1CD3-4EAC-B9EB-8F90E45579B6}" srcOrd="0" destOrd="0" presId="urn:microsoft.com/office/officeart/2005/8/layout/list1"/>
    <dgm:cxn modelId="{F7BC71A7-8C92-489F-A757-37582AD5CEE2}" type="presParOf" srcId="{4789373E-1CD3-4EAC-B9EB-8F90E45579B6}" destId="{49549746-454A-4D85-8505-5BC482A7E3A2}" srcOrd="0" destOrd="0" presId="urn:microsoft.com/office/officeart/2005/8/layout/list1"/>
    <dgm:cxn modelId="{6F88ED37-F058-4AE0-85BA-AEDC2572605E}" type="presParOf" srcId="{4789373E-1CD3-4EAC-B9EB-8F90E45579B6}" destId="{00B6FC96-3E11-4873-B834-C90ABCF11E78}" srcOrd="1" destOrd="0" presId="urn:microsoft.com/office/officeart/2005/8/layout/list1"/>
    <dgm:cxn modelId="{4759BCFC-1F9D-471E-94C9-EF1C386C6B33}" type="presParOf" srcId="{F4A165FA-F63B-4129-9226-DB3CB50CF43D}" destId="{F3C5070B-3C9E-45CC-ACD0-8B0426765769}" srcOrd="1" destOrd="0" presId="urn:microsoft.com/office/officeart/2005/8/layout/list1"/>
    <dgm:cxn modelId="{EAB3F0C0-9511-4860-B857-D0E3CE5F216C}" type="presParOf" srcId="{F4A165FA-F63B-4129-9226-DB3CB50CF43D}" destId="{DCEB896A-D279-47E7-9153-1F94AE1934BB}" srcOrd="2" destOrd="0" presId="urn:microsoft.com/office/officeart/2005/8/layout/list1"/>
    <dgm:cxn modelId="{6C0EB632-CAE8-4E5A-AF3D-4A60CA2CFE11}" type="presParOf" srcId="{F4A165FA-F63B-4129-9226-DB3CB50CF43D}" destId="{5B20B2F3-AFD2-4E27-88F3-121E06DA008A}" srcOrd="3" destOrd="0" presId="urn:microsoft.com/office/officeart/2005/8/layout/list1"/>
    <dgm:cxn modelId="{8C2A15C5-D5C1-492C-A95E-403F44322560}" type="presParOf" srcId="{F4A165FA-F63B-4129-9226-DB3CB50CF43D}" destId="{5A3667EE-E174-4198-B04E-7245C86CBB85}" srcOrd="4" destOrd="0" presId="urn:microsoft.com/office/officeart/2005/8/layout/list1"/>
    <dgm:cxn modelId="{7457AFC3-0999-43DF-A61E-F29A0C71D008}" type="presParOf" srcId="{5A3667EE-E174-4198-B04E-7245C86CBB85}" destId="{0C35CF87-1042-48A5-A64F-7EE21686B3CE}" srcOrd="0" destOrd="0" presId="urn:microsoft.com/office/officeart/2005/8/layout/list1"/>
    <dgm:cxn modelId="{35543D83-87AD-4FB7-861C-F2117F819F3D}" type="presParOf" srcId="{5A3667EE-E174-4198-B04E-7245C86CBB85}" destId="{9A2BD8AE-E9EF-488B-9DAC-FC0902BBC361}" srcOrd="1" destOrd="0" presId="urn:microsoft.com/office/officeart/2005/8/layout/list1"/>
    <dgm:cxn modelId="{EB8D8A0F-E5C9-4AFB-8C4D-E96F585FA402}" type="presParOf" srcId="{F4A165FA-F63B-4129-9226-DB3CB50CF43D}" destId="{0EA4E585-4E87-422C-830F-1CBE11508965}" srcOrd="5" destOrd="0" presId="urn:microsoft.com/office/officeart/2005/8/layout/list1"/>
    <dgm:cxn modelId="{5093E42D-050C-4E73-99AD-19BF9B7823CB}" type="presParOf" srcId="{F4A165FA-F63B-4129-9226-DB3CB50CF43D}" destId="{A2D8F5AC-4632-4357-A7D8-F59B5EDC0A38}" srcOrd="6" destOrd="0" presId="urn:microsoft.com/office/officeart/2005/8/layout/list1"/>
    <dgm:cxn modelId="{8F995D30-6D3C-481F-9C3A-493EBF551E3A}" type="presParOf" srcId="{F4A165FA-F63B-4129-9226-DB3CB50CF43D}" destId="{55A06A05-6C0C-4F9E-8510-48E1C6C5ABF1}" srcOrd="7" destOrd="0" presId="urn:microsoft.com/office/officeart/2005/8/layout/list1"/>
    <dgm:cxn modelId="{3625A880-D004-495B-8674-6B71B1536CF7}" type="presParOf" srcId="{F4A165FA-F63B-4129-9226-DB3CB50CF43D}" destId="{59741996-9F31-404C-9405-1593792CD50C}" srcOrd="8" destOrd="0" presId="urn:microsoft.com/office/officeart/2005/8/layout/list1"/>
    <dgm:cxn modelId="{11DFFA0C-6E26-4964-87B1-CDB3E2D3E71A}" type="presParOf" srcId="{59741996-9F31-404C-9405-1593792CD50C}" destId="{95779A04-6FD1-4628-8C8F-BFC4DF6490E4}" srcOrd="0" destOrd="0" presId="urn:microsoft.com/office/officeart/2005/8/layout/list1"/>
    <dgm:cxn modelId="{3C699213-C584-42F2-A56B-AFE0C0D5D599}" type="presParOf" srcId="{59741996-9F31-404C-9405-1593792CD50C}" destId="{E080520F-60BF-4561-9978-3C524F8D030B}" srcOrd="1" destOrd="0" presId="urn:microsoft.com/office/officeart/2005/8/layout/list1"/>
    <dgm:cxn modelId="{EA51B507-BEDE-4C1C-8C82-1692516B39BA}" type="presParOf" srcId="{F4A165FA-F63B-4129-9226-DB3CB50CF43D}" destId="{47543517-5EE9-4F0E-A203-D04DDDAF4486}" srcOrd="9" destOrd="0" presId="urn:microsoft.com/office/officeart/2005/8/layout/list1"/>
    <dgm:cxn modelId="{1EDE04A7-6668-4D53-88D4-5B6EAE284A46}" type="presParOf" srcId="{F4A165FA-F63B-4129-9226-DB3CB50CF43D}" destId="{77BC06F6-C427-488E-8F3B-ADAEB0DF13EC}" srcOrd="10" destOrd="0" presId="urn:microsoft.com/office/officeart/2005/8/layout/list1"/>
    <dgm:cxn modelId="{B050F12A-D3DC-4972-A7FC-383C136CE4E1}" type="presParOf" srcId="{F4A165FA-F63B-4129-9226-DB3CB50CF43D}" destId="{33447E94-E920-4886-BEEF-ED31596F6953}" srcOrd="11" destOrd="0" presId="urn:microsoft.com/office/officeart/2005/8/layout/list1"/>
    <dgm:cxn modelId="{B286C50E-CAC2-4E87-93F4-0BB5D34FDC5D}" type="presParOf" srcId="{F4A165FA-F63B-4129-9226-DB3CB50CF43D}" destId="{4D7C3255-89D9-4315-A606-15E90981E0C5}" srcOrd="12" destOrd="0" presId="urn:microsoft.com/office/officeart/2005/8/layout/list1"/>
    <dgm:cxn modelId="{4D9A12D0-69EF-42B5-AB96-A82EFA16148D}" type="presParOf" srcId="{4D7C3255-89D9-4315-A606-15E90981E0C5}" destId="{A5C5E98E-FC1B-41F5-9D33-B997442A6E04}" srcOrd="0" destOrd="0" presId="urn:microsoft.com/office/officeart/2005/8/layout/list1"/>
    <dgm:cxn modelId="{63128A9C-873F-4676-A493-07FE54B2E21A}" type="presParOf" srcId="{4D7C3255-89D9-4315-A606-15E90981E0C5}" destId="{E4214AA8-15CB-440D-B86D-F98CF1018946}" srcOrd="1" destOrd="0" presId="urn:microsoft.com/office/officeart/2005/8/layout/list1"/>
    <dgm:cxn modelId="{753FE8A2-19F4-4D1E-966E-5A5BA9BDCE76}" type="presParOf" srcId="{F4A165FA-F63B-4129-9226-DB3CB50CF43D}" destId="{2BF897E2-3931-4BBF-B2C4-C1F2004D613D}" srcOrd="13" destOrd="0" presId="urn:microsoft.com/office/officeart/2005/8/layout/list1"/>
    <dgm:cxn modelId="{2A10CB5B-C385-4E11-8153-8AD94ACD4000}" type="presParOf" srcId="{F4A165FA-F63B-4129-9226-DB3CB50CF43D}" destId="{DADD9F77-E95E-4A18-A5A1-94AEB184880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E5B37B-7F45-472F-B52C-D0B5553F0684}" type="doc">
      <dgm:prSet loTypeId="urn:microsoft.com/office/officeart/2016/7/layout/RepeatingBendingProcessNew" loCatId="process" qsTypeId="urn:microsoft.com/office/officeart/2005/8/quickstyle/simple1" qsCatId="simple" csTypeId="urn:microsoft.com/office/officeart/2005/8/colors/colorful3" csCatId="colorful" phldr="1"/>
      <dgm:spPr/>
      <dgm:t>
        <a:bodyPr/>
        <a:lstStyle/>
        <a:p>
          <a:endParaRPr lang="en-US"/>
        </a:p>
      </dgm:t>
    </dgm:pt>
    <dgm:pt modelId="{E5D04CA3-C6CC-494A-8671-B42364CE8ECB}">
      <dgm:prSet/>
      <dgm:spPr/>
      <dgm:t>
        <a:bodyPr/>
        <a:lstStyle/>
        <a:p>
          <a:r>
            <a:rPr lang="en-US" baseline="0" dirty="0"/>
            <a:t>Developing School Policy on NSSI</a:t>
          </a:r>
          <a:endParaRPr lang="en-US" dirty="0"/>
        </a:p>
      </dgm:t>
    </dgm:pt>
    <dgm:pt modelId="{263D8020-EB5B-4F06-86AB-199126F07CCE}" type="parTrans" cxnId="{C00D3A90-15E9-48F5-BB1D-8DF37C5E9BF1}">
      <dgm:prSet/>
      <dgm:spPr/>
      <dgm:t>
        <a:bodyPr/>
        <a:lstStyle/>
        <a:p>
          <a:endParaRPr lang="en-US"/>
        </a:p>
      </dgm:t>
    </dgm:pt>
    <dgm:pt modelId="{7E1C8977-FDAD-459C-A207-4A7C1892D28D}" type="sibTrans" cxnId="{C00D3A90-15E9-48F5-BB1D-8DF37C5E9BF1}">
      <dgm:prSet/>
      <dgm:spPr/>
      <dgm:t>
        <a:bodyPr/>
        <a:lstStyle/>
        <a:p>
          <a:endParaRPr lang="en-US"/>
        </a:p>
      </dgm:t>
    </dgm:pt>
    <dgm:pt modelId="{86A6642D-A437-416C-8770-D6852968E7F3}">
      <dgm:prSet/>
      <dgm:spPr/>
      <dgm:t>
        <a:bodyPr/>
        <a:lstStyle/>
        <a:p>
          <a:r>
            <a:rPr lang="en-US" i="1" baseline="0"/>
            <a:t>Berger, Hasking, Reupert (2015)</a:t>
          </a:r>
          <a:endParaRPr lang="en-US"/>
        </a:p>
      </dgm:t>
    </dgm:pt>
    <dgm:pt modelId="{634BC678-F09C-4C1A-8100-72250F40AB4E}" type="parTrans" cxnId="{E8009C08-DFC1-4BE0-9B84-7A48F7BC6CF6}">
      <dgm:prSet/>
      <dgm:spPr/>
      <dgm:t>
        <a:bodyPr/>
        <a:lstStyle/>
        <a:p>
          <a:endParaRPr lang="en-US"/>
        </a:p>
      </dgm:t>
    </dgm:pt>
    <dgm:pt modelId="{C64A85D9-B20B-4CE8-B7DD-BB9DDF07230A}" type="sibTrans" cxnId="{E8009C08-DFC1-4BE0-9B84-7A48F7BC6CF6}">
      <dgm:prSet/>
      <dgm:spPr/>
      <dgm:t>
        <a:bodyPr/>
        <a:lstStyle/>
        <a:p>
          <a:endParaRPr lang="en-US"/>
        </a:p>
      </dgm:t>
    </dgm:pt>
    <dgm:pt modelId="{38149414-E597-4763-91C8-6DDED2D880BD}">
      <dgm:prSet/>
      <dgm:spPr/>
      <dgm:t>
        <a:bodyPr/>
        <a:lstStyle/>
        <a:p>
          <a:r>
            <a:rPr lang="en-US" baseline="0"/>
            <a:t>It was found that educators continue to report a lack of information, resources, and policy</a:t>
          </a:r>
          <a:endParaRPr lang="en-US"/>
        </a:p>
      </dgm:t>
    </dgm:pt>
    <dgm:pt modelId="{3F786CD0-9EE2-40A1-823C-EE21AADC1B24}" type="parTrans" cxnId="{6DD30B14-BC8A-40F0-AD6B-C31B00D58B0F}">
      <dgm:prSet/>
      <dgm:spPr/>
      <dgm:t>
        <a:bodyPr/>
        <a:lstStyle/>
        <a:p>
          <a:endParaRPr lang="en-US"/>
        </a:p>
      </dgm:t>
    </dgm:pt>
    <dgm:pt modelId="{D18D366E-22E1-44F3-B8E5-DBEA3832E2AF}" type="sibTrans" cxnId="{6DD30B14-BC8A-40F0-AD6B-C31B00D58B0F}">
      <dgm:prSet/>
      <dgm:spPr/>
      <dgm:t>
        <a:bodyPr/>
        <a:lstStyle/>
        <a:p>
          <a:endParaRPr lang="en-US"/>
        </a:p>
      </dgm:t>
    </dgm:pt>
    <dgm:pt modelId="{033DC520-70A5-4550-9339-5D73AABCC0F7}">
      <dgm:prSet/>
      <dgm:spPr/>
      <dgm:t>
        <a:bodyPr/>
        <a:lstStyle/>
        <a:p>
          <a:r>
            <a:rPr lang="en-US" baseline="0" dirty="0"/>
            <a:t>Recommendations mirror those on my website</a:t>
          </a:r>
          <a:endParaRPr lang="en-US" dirty="0"/>
        </a:p>
      </dgm:t>
    </dgm:pt>
    <dgm:pt modelId="{A9A5CB8E-6348-4E6C-A650-161495E6A34F}" type="parTrans" cxnId="{91373260-916E-4802-8370-34430D30A95E}">
      <dgm:prSet/>
      <dgm:spPr/>
      <dgm:t>
        <a:bodyPr/>
        <a:lstStyle/>
        <a:p>
          <a:endParaRPr lang="en-US"/>
        </a:p>
      </dgm:t>
    </dgm:pt>
    <dgm:pt modelId="{D8779147-00F1-41CD-B0A3-FBE03C8D5DB0}" type="sibTrans" cxnId="{91373260-916E-4802-8370-34430D30A95E}">
      <dgm:prSet/>
      <dgm:spPr/>
      <dgm:t>
        <a:bodyPr/>
        <a:lstStyle/>
        <a:p>
          <a:endParaRPr lang="en-US"/>
        </a:p>
      </dgm:t>
    </dgm:pt>
    <dgm:pt modelId="{0AF4C58A-83B5-D946-B225-6E0602B56BF0}" type="pres">
      <dgm:prSet presAssocID="{63E5B37B-7F45-472F-B52C-D0B5553F0684}" presName="Name0" presStyleCnt="0">
        <dgm:presLayoutVars>
          <dgm:dir/>
          <dgm:resizeHandles val="exact"/>
        </dgm:presLayoutVars>
      </dgm:prSet>
      <dgm:spPr/>
    </dgm:pt>
    <dgm:pt modelId="{E374F464-A8F5-6E49-A812-FACCE7AB6CC4}" type="pres">
      <dgm:prSet presAssocID="{E5D04CA3-C6CC-494A-8671-B42364CE8ECB}" presName="node" presStyleLbl="node1" presStyleIdx="0" presStyleCnt="1">
        <dgm:presLayoutVars>
          <dgm:bulletEnabled val="1"/>
        </dgm:presLayoutVars>
      </dgm:prSet>
      <dgm:spPr/>
    </dgm:pt>
  </dgm:ptLst>
  <dgm:cxnLst>
    <dgm:cxn modelId="{E8009C08-DFC1-4BE0-9B84-7A48F7BC6CF6}" srcId="{E5D04CA3-C6CC-494A-8671-B42364CE8ECB}" destId="{86A6642D-A437-416C-8770-D6852968E7F3}" srcOrd="0" destOrd="0" parTransId="{634BC678-F09C-4C1A-8100-72250F40AB4E}" sibTransId="{C64A85D9-B20B-4CE8-B7DD-BB9DDF07230A}"/>
    <dgm:cxn modelId="{6DD30B14-BC8A-40F0-AD6B-C31B00D58B0F}" srcId="{86A6642D-A437-416C-8770-D6852968E7F3}" destId="{38149414-E597-4763-91C8-6DDED2D880BD}" srcOrd="0" destOrd="0" parTransId="{3F786CD0-9EE2-40A1-823C-EE21AADC1B24}" sibTransId="{D18D366E-22E1-44F3-B8E5-DBEA3832E2AF}"/>
    <dgm:cxn modelId="{B483F424-CDE4-8A4B-93B7-1E65821F7411}" type="presOf" srcId="{38149414-E597-4763-91C8-6DDED2D880BD}" destId="{E374F464-A8F5-6E49-A812-FACCE7AB6CC4}" srcOrd="0" destOrd="2" presId="urn:microsoft.com/office/officeart/2016/7/layout/RepeatingBendingProcessNew"/>
    <dgm:cxn modelId="{91373260-916E-4802-8370-34430D30A95E}" srcId="{86A6642D-A437-416C-8770-D6852968E7F3}" destId="{033DC520-70A5-4550-9339-5D73AABCC0F7}" srcOrd="1" destOrd="0" parTransId="{A9A5CB8E-6348-4E6C-A650-161495E6A34F}" sibTransId="{D8779147-00F1-41CD-B0A3-FBE03C8D5DB0}"/>
    <dgm:cxn modelId="{1DE8F778-8050-2246-A6BA-70765B38E6B2}" type="presOf" srcId="{033DC520-70A5-4550-9339-5D73AABCC0F7}" destId="{E374F464-A8F5-6E49-A812-FACCE7AB6CC4}" srcOrd="0" destOrd="3" presId="urn:microsoft.com/office/officeart/2016/7/layout/RepeatingBendingProcessNew"/>
    <dgm:cxn modelId="{C00D3A90-15E9-48F5-BB1D-8DF37C5E9BF1}" srcId="{63E5B37B-7F45-472F-B52C-D0B5553F0684}" destId="{E5D04CA3-C6CC-494A-8671-B42364CE8ECB}" srcOrd="0" destOrd="0" parTransId="{263D8020-EB5B-4F06-86AB-199126F07CCE}" sibTransId="{7E1C8977-FDAD-459C-A207-4A7C1892D28D}"/>
    <dgm:cxn modelId="{77EE3694-6E03-3449-B17B-D73973D7F689}" type="presOf" srcId="{86A6642D-A437-416C-8770-D6852968E7F3}" destId="{E374F464-A8F5-6E49-A812-FACCE7AB6CC4}" srcOrd="0" destOrd="1" presId="urn:microsoft.com/office/officeart/2016/7/layout/RepeatingBendingProcessNew"/>
    <dgm:cxn modelId="{6EBF66C9-6760-7747-8E66-2E2E9D5AA1C8}" type="presOf" srcId="{63E5B37B-7F45-472F-B52C-D0B5553F0684}" destId="{0AF4C58A-83B5-D946-B225-6E0602B56BF0}" srcOrd="0" destOrd="0" presId="urn:microsoft.com/office/officeart/2016/7/layout/RepeatingBendingProcessNew"/>
    <dgm:cxn modelId="{04102CD1-95CA-0F43-994A-1F64FBBC2FB6}" type="presOf" srcId="{E5D04CA3-C6CC-494A-8671-B42364CE8ECB}" destId="{E374F464-A8F5-6E49-A812-FACCE7AB6CC4}" srcOrd="0" destOrd="0" presId="urn:microsoft.com/office/officeart/2016/7/layout/RepeatingBendingProcessNew"/>
    <dgm:cxn modelId="{8881664E-42AB-2145-9CAC-FDC0B98A114C}" type="presParOf" srcId="{0AF4C58A-83B5-D946-B225-6E0602B56BF0}" destId="{E374F464-A8F5-6E49-A812-FACCE7AB6CC4}" srcOrd="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BB5BB0-A0ED-43F2-A5CF-8C7B9759C2D2}" type="doc">
      <dgm:prSet loTypeId="urn:microsoft.com/office/officeart/2008/layout/LinedList" loCatId="Inbox" qsTypeId="urn:microsoft.com/office/officeart/2005/8/quickstyle/simple1" qsCatId="simple" csTypeId="urn:microsoft.com/office/officeart/2005/8/colors/colorful3" csCatId="colorful"/>
      <dgm:spPr/>
      <dgm:t>
        <a:bodyPr/>
        <a:lstStyle/>
        <a:p>
          <a:endParaRPr lang="en-US"/>
        </a:p>
      </dgm:t>
    </dgm:pt>
    <dgm:pt modelId="{A697E54A-68F8-4AF7-9BA9-1B32B807DDC3}">
      <dgm:prSet/>
      <dgm:spPr/>
      <dgm:t>
        <a:bodyPr/>
        <a:lstStyle/>
        <a:p>
          <a:r>
            <a:rPr lang="en-US" baseline="0"/>
            <a:t>Language in the Model Youth Suicide Prevention Policy does not specifically mention NSSI</a:t>
          </a:r>
          <a:endParaRPr lang="en-US"/>
        </a:p>
      </dgm:t>
    </dgm:pt>
    <dgm:pt modelId="{5E88CCC8-BDA5-45DA-8F5B-5CAD0C7CDAF9}" type="parTrans" cxnId="{91446847-1252-4303-984F-A3989BEABF85}">
      <dgm:prSet/>
      <dgm:spPr/>
      <dgm:t>
        <a:bodyPr/>
        <a:lstStyle/>
        <a:p>
          <a:endParaRPr lang="en-US"/>
        </a:p>
      </dgm:t>
    </dgm:pt>
    <dgm:pt modelId="{737F1915-CA89-40D8-9548-FDC4772D8AB7}" type="sibTrans" cxnId="{91446847-1252-4303-984F-A3989BEABF85}">
      <dgm:prSet/>
      <dgm:spPr/>
      <dgm:t>
        <a:bodyPr/>
        <a:lstStyle/>
        <a:p>
          <a:endParaRPr lang="en-US"/>
        </a:p>
      </dgm:t>
    </dgm:pt>
    <dgm:pt modelId="{F7A63329-628D-4935-AC5D-1547ED6F9ABA}">
      <dgm:prSet/>
      <dgm:spPr/>
      <dgm:t>
        <a:bodyPr/>
        <a:lstStyle/>
        <a:p>
          <a:r>
            <a:rPr lang="en-US" baseline="0"/>
            <a:t>However, self-harm is included as a “high-risk” behavior for suicide on model protocols </a:t>
          </a:r>
          <a:endParaRPr lang="en-US"/>
        </a:p>
      </dgm:t>
    </dgm:pt>
    <dgm:pt modelId="{46F1AF0F-EFAA-4DE7-A40E-141262574E48}" type="parTrans" cxnId="{E41A421A-3DA2-4335-A468-9985A2D3EB1D}">
      <dgm:prSet/>
      <dgm:spPr/>
      <dgm:t>
        <a:bodyPr/>
        <a:lstStyle/>
        <a:p>
          <a:endParaRPr lang="en-US"/>
        </a:p>
      </dgm:t>
    </dgm:pt>
    <dgm:pt modelId="{044FEB19-61B4-42D0-B9E7-FD1729B9E6D4}" type="sibTrans" cxnId="{E41A421A-3DA2-4335-A468-9985A2D3EB1D}">
      <dgm:prSet/>
      <dgm:spPr/>
      <dgm:t>
        <a:bodyPr/>
        <a:lstStyle/>
        <a:p>
          <a:endParaRPr lang="en-US"/>
        </a:p>
      </dgm:t>
    </dgm:pt>
    <dgm:pt modelId="{67020EC0-DB0C-4A9A-91D8-488C35CE4B47}">
      <dgm:prSet/>
      <dgm:spPr/>
      <dgm:t>
        <a:bodyPr/>
        <a:lstStyle/>
        <a:p>
          <a:r>
            <a:rPr lang="en-US" baseline="0"/>
            <a:t>AB 2246 gives school districts the opportunity to address NSSI with staff and:</a:t>
          </a:r>
          <a:endParaRPr lang="en-US"/>
        </a:p>
      </dgm:t>
    </dgm:pt>
    <dgm:pt modelId="{2B285126-A551-43D9-B230-69804803739A}" type="parTrans" cxnId="{0CEAE8D2-4BB1-476A-852A-778C55460AB3}">
      <dgm:prSet/>
      <dgm:spPr/>
      <dgm:t>
        <a:bodyPr/>
        <a:lstStyle/>
        <a:p>
          <a:endParaRPr lang="en-US"/>
        </a:p>
      </dgm:t>
    </dgm:pt>
    <dgm:pt modelId="{E9DD52D8-E221-43BE-9018-BB32E5D7E3AA}" type="sibTrans" cxnId="{0CEAE8D2-4BB1-476A-852A-778C55460AB3}">
      <dgm:prSet/>
      <dgm:spPr/>
      <dgm:t>
        <a:bodyPr/>
        <a:lstStyle/>
        <a:p>
          <a:endParaRPr lang="en-US"/>
        </a:p>
      </dgm:t>
    </dgm:pt>
    <dgm:pt modelId="{A2420320-0561-4325-B349-99E1D58BF64F}">
      <dgm:prSet/>
      <dgm:spPr/>
      <dgm:t>
        <a:bodyPr/>
        <a:lstStyle/>
        <a:p>
          <a:r>
            <a:rPr lang="en-US" baseline="0"/>
            <a:t>Offer specific training on how to differentiate self-harm behaviors which put a student in a </a:t>
          </a:r>
          <a:r>
            <a:rPr lang="en-US" i="1" baseline="0"/>
            <a:t>higher risk </a:t>
          </a:r>
          <a:r>
            <a:rPr lang="en-US" baseline="0"/>
            <a:t>category vs. expression of </a:t>
          </a:r>
          <a:r>
            <a:rPr lang="en-US" i="1" baseline="0"/>
            <a:t>ideation</a:t>
          </a:r>
          <a:r>
            <a:rPr lang="en-US" baseline="0"/>
            <a:t> which students who are self-harming are unlikely to do.</a:t>
          </a:r>
          <a:endParaRPr lang="en-US"/>
        </a:p>
      </dgm:t>
    </dgm:pt>
    <dgm:pt modelId="{5280E659-EDA2-4F1F-98BA-D72336E2846F}" type="parTrans" cxnId="{94E024E6-4E6A-430C-A6D0-3428868A0AC8}">
      <dgm:prSet/>
      <dgm:spPr/>
      <dgm:t>
        <a:bodyPr/>
        <a:lstStyle/>
        <a:p>
          <a:endParaRPr lang="en-US"/>
        </a:p>
      </dgm:t>
    </dgm:pt>
    <dgm:pt modelId="{9ACCF372-55BC-4363-9E5B-32BF6BC2AFD3}" type="sibTrans" cxnId="{94E024E6-4E6A-430C-A6D0-3428868A0AC8}">
      <dgm:prSet/>
      <dgm:spPr/>
      <dgm:t>
        <a:bodyPr/>
        <a:lstStyle/>
        <a:p>
          <a:endParaRPr lang="en-US"/>
        </a:p>
      </dgm:t>
    </dgm:pt>
    <dgm:pt modelId="{E94D2F81-C223-F749-A270-C018D950AF15}" type="pres">
      <dgm:prSet presAssocID="{1EBB5BB0-A0ED-43F2-A5CF-8C7B9759C2D2}" presName="vert0" presStyleCnt="0">
        <dgm:presLayoutVars>
          <dgm:dir/>
          <dgm:animOne val="branch"/>
          <dgm:animLvl val="lvl"/>
        </dgm:presLayoutVars>
      </dgm:prSet>
      <dgm:spPr/>
    </dgm:pt>
    <dgm:pt modelId="{C4DA993C-E943-8B48-AE1E-388121EEA5BE}" type="pres">
      <dgm:prSet presAssocID="{A697E54A-68F8-4AF7-9BA9-1B32B807DDC3}" presName="thickLine" presStyleLbl="alignNode1" presStyleIdx="0" presStyleCnt="4"/>
      <dgm:spPr/>
    </dgm:pt>
    <dgm:pt modelId="{00417908-91FE-E94E-AF00-62439A5AF069}" type="pres">
      <dgm:prSet presAssocID="{A697E54A-68F8-4AF7-9BA9-1B32B807DDC3}" presName="horz1" presStyleCnt="0"/>
      <dgm:spPr/>
    </dgm:pt>
    <dgm:pt modelId="{A95958FB-62EE-4643-BA2B-8A5C33D66BEA}" type="pres">
      <dgm:prSet presAssocID="{A697E54A-68F8-4AF7-9BA9-1B32B807DDC3}" presName="tx1" presStyleLbl="revTx" presStyleIdx="0" presStyleCnt="4"/>
      <dgm:spPr/>
    </dgm:pt>
    <dgm:pt modelId="{65A0CBCE-4CC9-0A4E-ACBA-9C0F14117FC1}" type="pres">
      <dgm:prSet presAssocID="{A697E54A-68F8-4AF7-9BA9-1B32B807DDC3}" presName="vert1" presStyleCnt="0"/>
      <dgm:spPr/>
    </dgm:pt>
    <dgm:pt modelId="{DB34E71C-53A0-184B-B026-686A9827A074}" type="pres">
      <dgm:prSet presAssocID="{F7A63329-628D-4935-AC5D-1547ED6F9ABA}" presName="thickLine" presStyleLbl="alignNode1" presStyleIdx="1" presStyleCnt="4"/>
      <dgm:spPr/>
    </dgm:pt>
    <dgm:pt modelId="{1E8C631E-6825-7F47-A2E8-6086AB49CAC0}" type="pres">
      <dgm:prSet presAssocID="{F7A63329-628D-4935-AC5D-1547ED6F9ABA}" presName="horz1" presStyleCnt="0"/>
      <dgm:spPr/>
    </dgm:pt>
    <dgm:pt modelId="{C902EFE1-0591-2D40-BD04-749544977197}" type="pres">
      <dgm:prSet presAssocID="{F7A63329-628D-4935-AC5D-1547ED6F9ABA}" presName="tx1" presStyleLbl="revTx" presStyleIdx="1" presStyleCnt="4"/>
      <dgm:spPr/>
    </dgm:pt>
    <dgm:pt modelId="{BA944456-1D6F-BD4D-8E8F-52B6D20E587E}" type="pres">
      <dgm:prSet presAssocID="{F7A63329-628D-4935-AC5D-1547ED6F9ABA}" presName="vert1" presStyleCnt="0"/>
      <dgm:spPr/>
    </dgm:pt>
    <dgm:pt modelId="{D45FE0F7-686F-CF47-88D9-130D8D49260D}" type="pres">
      <dgm:prSet presAssocID="{67020EC0-DB0C-4A9A-91D8-488C35CE4B47}" presName="thickLine" presStyleLbl="alignNode1" presStyleIdx="2" presStyleCnt="4"/>
      <dgm:spPr/>
    </dgm:pt>
    <dgm:pt modelId="{1C28B875-6490-BE4F-B6C3-7D8E2201981D}" type="pres">
      <dgm:prSet presAssocID="{67020EC0-DB0C-4A9A-91D8-488C35CE4B47}" presName="horz1" presStyleCnt="0"/>
      <dgm:spPr/>
    </dgm:pt>
    <dgm:pt modelId="{EF9838D9-4D98-554D-98AF-8AB4AE72226A}" type="pres">
      <dgm:prSet presAssocID="{67020EC0-DB0C-4A9A-91D8-488C35CE4B47}" presName="tx1" presStyleLbl="revTx" presStyleIdx="2" presStyleCnt="4"/>
      <dgm:spPr/>
    </dgm:pt>
    <dgm:pt modelId="{8C4FB385-E431-6E41-B200-827F14DCF925}" type="pres">
      <dgm:prSet presAssocID="{67020EC0-DB0C-4A9A-91D8-488C35CE4B47}" presName="vert1" presStyleCnt="0"/>
      <dgm:spPr/>
    </dgm:pt>
    <dgm:pt modelId="{086257CF-03F9-2640-AAE9-F49E4960344B}" type="pres">
      <dgm:prSet presAssocID="{A2420320-0561-4325-B349-99E1D58BF64F}" presName="thickLine" presStyleLbl="alignNode1" presStyleIdx="3" presStyleCnt="4"/>
      <dgm:spPr/>
    </dgm:pt>
    <dgm:pt modelId="{8A3E5F37-7A77-EF4B-A2A1-1571533D2286}" type="pres">
      <dgm:prSet presAssocID="{A2420320-0561-4325-B349-99E1D58BF64F}" presName="horz1" presStyleCnt="0"/>
      <dgm:spPr/>
    </dgm:pt>
    <dgm:pt modelId="{64F660EF-8AD6-3242-A888-353E378078B5}" type="pres">
      <dgm:prSet presAssocID="{A2420320-0561-4325-B349-99E1D58BF64F}" presName="tx1" presStyleLbl="revTx" presStyleIdx="3" presStyleCnt="4"/>
      <dgm:spPr/>
    </dgm:pt>
    <dgm:pt modelId="{0042AE98-EA22-8D47-A45C-1E89366749E7}" type="pres">
      <dgm:prSet presAssocID="{A2420320-0561-4325-B349-99E1D58BF64F}" presName="vert1" presStyleCnt="0"/>
      <dgm:spPr/>
    </dgm:pt>
  </dgm:ptLst>
  <dgm:cxnLst>
    <dgm:cxn modelId="{E41A421A-3DA2-4335-A468-9985A2D3EB1D}" srcId="{1EBB5BB0-A0ED-43F2-A5CF-8C7B9759C2D2}" destId="{F7A63329-628D-4935-AC5D-1547ED6F9ABA}" srcOrd="1" destOrd="0" parTransId="{46F1AF0F-EFAA-4DE7-A40E-141262574E48}" sibTransId="{044FEB19-61B4-42D0-B9E7-FD1729B9E6D4}"/>
    <dgm:cxn modelId="{91F9381F-1C8A-F545-A4F6-C160CFC34668}" type="presOf" srcId="{1EBB5BB0-A0ED-43F2-A5CF-8C7B9759C2D2}" destId="{E94D2F81-C223-F749-A270-C018D950AF15}" srcOrd="0" destOrd="0" presId="urn:microsoft.com/office/officeart/2008/layout/LinedList"/>
    <dgm:cxn modelId="{66AE1A2F-BDFF-9A4B-9571-466755C8F6C4}" type="presOf" srcId="{A697E54A-68F8-4AF7-9BA9-1B32B807DDC3}" destId="{A95958FB-62EE-4643-BA2B-8A5C33D66BEA}" srcOrd="0" destOrd="0" presId="urn:microsoft.com/office/officeart/2008/layout/LinedList"/>
    <dgm:cxn modelId="{91446847-1252-4303-984F-A3989BEABF85}" srcId="{1EBB5BB0-A0ED-43F2-A5CF-8C7B9759C2D2}" destId="{A697E54A-68F8-4AF7-9BA9-1B32B807DDC3}" srcOrd="0" destOrd="0" parTransId="{5E88CCC8-BDA5-45DA-8F5B-5CAD0C7CDAF9}" sibTransId="{737F1915-CA89-40D8-9548-FDC4772D8AB7}"/>
    <dgm:cxn modelId="{D3116A5A-5EA3-A14C-8B37-60EE026358E7}" type="presOf" srcId="{F7A63329-628D-4935-AC5D-1547ED6F9ABA}" destId="{C902EFE1-0591-2D40-BD04-749544977197}" srcOrd="0" destOrd="0" presId="urn:microsoft.com/office/officeart/2008/layout/LinedList"/>
    <dgm:cxn modelId="{C8D77C83-C5E8-E140-AD6C-348164BCBF79}" type="presOf" srcId="{A2420320-0561-4325-B349-99E1D58BF64F}" destId="{64F660EF-8AD6-3242-A888-353E378078B5}" srcOrd="0" destOrd="0" presId="urn:microsoft.com/office/officeart/2008/layout/LinedList"/>
    <dgm:cxn modelId="{011A7FC6-AEAF-1F4C-AD5D-EEA48C642409}" type="presOf" srcId="{67020EC0-DB0C-4A9A-91D8-488C35CE4B47}" destId="{EF9838D9-4D98-554D-98AF-8AB4AE72226A}" srcOrd="0" destOrd="0" presId="urn:microsoft.com/office/officeart/2008/layout/LinedList"/>
    <dgm:cxn modelId="{0CEAE8D2-4BB1-476A-852A-778C55460AB3}" srcId="{1EBB5BB0-A0ED-43F2-A5CF-8C7B9759C2D2}" destId="{67020EC0-DB0C-4A9A-91D8-488C35CE4B47}" srcOrd="2" destOrd="0" parTransId="{2B285126-A551-43D9-B230-69804803739A}" sibTransId="{E9DD52D8-E221-43BE-9018-BB32E5D7E3AA}"/>
    <dgm:cxn modelId="{94E024E6-4E6A-430C-A6D0-3428868A0AC8}" srcId="{1EBB5BB0-A0ED-43F2-A5CF-8C7B9759C2D2}" destId="{A2420320-0561-4325-B349-99E1D58BF64F}" srcOrd="3" destOrd="0" parTransId="{5280E659-EDA2-4F1F-98BA-D72336E2846F}" sibTransId="{9ACCF372-55BC-4363-9E5B-32BF6BC2AFD3}"/>
    <dgm:cxn modelId="{A6618EBC-768C-564E-95D2-CAC7F8538258}" type="presParOf" srcId="{E94D2F81-C223-F749-A270-C018D950AF15}" destId="{C4DA993C-E943-8B48-AE1E-388121EEA5BE}" srcOrd="0" destOrd="0" presId="urn:microsoft.com/office/officeart/2008/layout/LinedList"/>
    <dgm:cxn modelId="{A0262530-42EC-D74D-AD27-D895D225409D}" type="presParOf" srcId="{E94D2F81-C223-F749-A270-C018D950AF15}" destId="{00417908-91FE-E94E-AF00-62439A5AF069}" srcOrd="1" destOrd="0" presId="urn:microsoft.com/office/officeart/2008/layout/LinedList"/>
    <dgm:cxn modelId="{E256C874-B7BC-494D-8CE8-C80AE49BEA15}" type="presParOf" srcId="{00417908-91FE-E94E-AF00-62439A5AF069}" destId="{A95958FB-62EE-4643-BA2B-8A5C33D66BEA}" srcOrd="0" destOrd="0" presId="urn:microsoft.com/office/officeart/2008/layout/LinedList"/>
    <dgm:cxn modelId="{F7C27879-068E-D346-A13D-A7D2B72AEC42}" type="presParOf" srcId="{00417908-91FE-E94E-AF00-62439A5AF069}" destId="{65A0CBCE-4CC9-0A4E-ACBA-9C0F14117FC1}" srcOrd="1" destOrd="0" presId="urn:microsoft.com/office/officeart/2008/layout/LinedList"/>
    <dgm:cxn modelId="{511A9E72-6D26-214A-AD65-80673202FF94}" type="presParOf" srcId="{E94D2F81-C223-F749-A270-C018D950AF15}" destId="{DB34E71C-53A0-184B-B026-686A9827A074}" srcOrd="2" destOrd="0" presId="urn:microsoft.com/office/officeart/2008/layout/LinedList"/>
    <dgm:cxn modelId="{014CA7FD-8C83-BF4F-8D58-2189D972A95D}" type="presParOf" srcId="{E94D2F81-C223-F749-A270-C018D950AF15}" destId="{1E8C631E-6825-7F47-A2E8-6086AB49CAC0}" srcOrd="3" destOrd="0" presId="urn:microsoft.com/office/officeart/2008/layout/LinedList"/>
    <dgm:cxn modelId="{CDDECAAA-AB72-E541-A8D0-0BE2E2AE3CEB}" type="presParOf" srcId="{1E8C631E-6825-7F47-A2E8-6086AB49CAC0}" destId="{C902EFE1-0591-2D40-BD04-749544977197}" srcOrd="0" destOrd="0" presId="urn:microsoft.com/office/officeart/2008/layout/LinedList"/>
    <dgm:cxn modelId="{35890F9E-3DB5-1047-B15E-17DB2B826E13}" type="presParOf" srcId="{1E8C631E-6825-7F47-A2E8-6086AB49CAC0}" destId="{BA944456-1D6F-BD4D-8E8F-52B6D20E587E}" srcOrd="1" destOrd="0" presId="urn:microsoft.com/office/officeart/2008/layout/LinedList"/>
    <dgm:cxn modelId="{566DED73-1D30-3447-A146-07CF90A95E06}" type="presParOf" srcId="{E94D2F81-C223-F749-A270-C018D950AF15}" destId="{D45FE0F7-686F-CF47-88D9-130D8D49260D}" srcOrd="4" destOrd="0" presId="urn:microsoft.com/office/officeart/2008/layout/LinedList"/>
    <dgm:cxn modelId="{4B2694F7-E9C1-B244-9013-A3400FE8E03A}" type="presParOf" srcId="{E94D2F81-C223-F749-A270-C018D950AF15}" destId="{1C28B875-6490-BE4F-B6C3-7D8E2201981D}" srcOrd="5" destOrd="0" presId="urn:microsoft.com/office/officeart/2008/layout/LinedList"/>
    <dgm:cxn modelId="{A1A27021-0B3C-0C4A-8B2C-BFB98D39007C}" type="presParOf" srcId="{1C28B875-6490-BE4F-B6C3-7D8E2201981D}" destId="{EF9838D9-4D98-554D-98AF-8AB4AE72226A}" srcOrd="0" destOrd="0" presId="urn:microsoft.com/office/officeart/2008/layout/LinedList"/>
    <dgm:cxn modelId="{882A47CE-553A-004B-8D1C-1E4F6A3CF659}" type="presParOf" srcId="{1C28B875-6490-BE4F-B6C3-7D8E2201981D}" destId="{8C4FB385-E431-6E41-B200-827F14DCF925}" srcOrd="1" destOrd="0" presId="urn:microsoft.com/office/officeart/2008/layout/LinedList"/>
    <dgm:cxn modelId="{DEBC2592-3ADA-0848-B592-8E41EFD50428}" type="presParOf" srcId="{E94D2F81-C223-F749-A270-C018D950AF15}" destId="{086257CF-03F9-2640-AAE9-F49E4960344B}" srcOrd="6" destOrd="0" presId="urn:microsoft.com/office/officeart/2008/layout/LinedList"/>
    <dgm:cxn modelId="{30B7B2D6-86E0-D542-B492-239EF974A621}" type="presParOf" srcId="{E94D2F81-C223-F749-A270-C018D950AF15}" destId="{8A3E5F37-7A77-EF4B-A2A1-1571533D2286}" srcOrd="7" destOrd="0" presId="urn:microsoft.com/office/officeart/2008/layout/LinedList"/>
    <dgm:cxn modelId="{0316A130-9E70-A648-B7F8-961E9489BD7A}" type="presParOf" srcId="{8A3E5F37-7A77-EF4B-A2A1-1571533D2286}" destId="{64F660EF-8AD6-3242-A888-353E378078B5}" srcOrd="0" destOrd="0" presId="urn:microsoft.com/office/officeart/2008/layout/LinedList"/>
    <dgm:cxn modelId="{A75A16DD-74AA-AD4E-9FA5-4A76C1782CC8}" type="presParOf" srcId="{8A3E5F37-7A77-EF4B-A2A1-1571533D2286}" destId="{0042AE98-EA22-8D47-A45C-1E89366749E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7ABFAC-3F6B-4920-B107-6B002D05F3F5}" type="doc">
      <dgm:prSet loTypeId="urn:microsoft.com/office/officeart/2016/7/layout/LinearBlockProcessNumbered" loCatId="process" qsTypeId="urn:microsoft.com/office/officeart/2005/8/quickstyle/simple5" qsCatId="simple" csTypeId="urn:microsoft.com/office/officeart/2005/8/colors/accent0_3" csCatId="mainScheme"/>
      <dgm:spPr/>
      <dgm:t>
        <a:bodyPr/>
        <a:lstStyle/>
        <a:p>
          <a:endParaRPr lang="en-US"/>
        </a:p>
      </dgm:t>
    </dgm:pt>
    <dgm:pt modelId="{2419E210-2A6E-4935-A623-D5DC71123EB5}">
      <dgm:prSet/>
      <dgm:spPr/>
      <dgm:t>
        <a:bodyPr/>
        <a:lstStyle/>
        <a:p>
          <a:r>
            <a:rPr lang="en-US" b="0" i="0" baseline="0"/>
            <a:t>Developed as a resource for all educators: especially school nurses, school psychologists, school counselors, and teachers</a:t>
          </a:r>
          <a:endParaRPr lang="en-US"/>
        </a:p>
      </dgm:t>
    </dgm:pt>
    <dgm:pt modelId="{C91FE5E4-69CF-4A8D-B1AD-19E4486D6095}" type="parTrans" cxnId="{FCE515DA-33A1-44F2-8460-F839E2FF420A}">
      <dgm:prSet/>
      <dgm:spPr/>
      <dgm:t>
        <a:bodyPr/>
        <a:lstStyle/>
        <a:p>
          <a:endParaRPr lang="en-US"/>
        </a:p>
      </dgm:t>
    </dgm:pt>
    <dgm:pt modelId="{348D5648-8198-492B-9F94-61332DD25942}" type="sibTrans" cxnId="{FCE515DA-33A1-44F2-8460-F839E2FF420A}">
      <dgm:prSet phldrT="01" phldr="0"/>
      <dgm:spPr/>
      <dgm:t>
        <a:bodyPr/>
        <a:lstStyle/>
        <a:p>
          <a:r>
            <a:rPr lang="en-US"/>
            <a:t>01</a:t>
          </a:r>
        </a:p>
      </dgm:t>
    </dgm:pt>
    <dgm:pt modelId="{7BCDE925-2F78-4B04-B014-6EA9B411F708}">
      <dgm:prSet/>
      <dgm:spPr/>
      <dgm:t>
        <a:bodyPr/>
        <a:lstStyle/>
        <a:p>
          <a:r>
            <a:rPr lang="en-US" b="0" i="0" baseline="0"/>
            <a:t>Includes many resources including a protocol for immediate response to self-injury</a:t>
          </a:r>
          <a:endParaRPr lang="en-US"/>
        </a:p>
      </dgm:t>
    </dgm:pt>
    <dgm:pt modelId="{D9BFA3C5-3CEA-43E7-8EFF-C8F4F68AE521}" type="parTrans" cxnId="{0CAF8BB9-97A7-43C3-9ABA-F1A07D9C961F}">
      <dgm:prSet/>
      <dgm:spPr/>
      <dgm:t>
        <a:bodyPr/>
        <a:lstStyle/>
        <a:p>
          <a:endParaRPr lang="en-US"/>
        </a:p>
      </dgm:t>
    </dgm:pt>
    <dgm:pt modelId="{5D2527F6-DE99-437E-8BAE-CE2D66A00622}" type="sibTrans" cxnId="{0CAF8BB9-97A7-43C3-9ABA-F1A07D9C961F}">
      <dgm:prSet phldrT="02" phldr="0"/>
      <dgm:spPr/>
      <dgm:t>
        <a:bodyPr/>
        <a:lstStyle/>
        <a:p>
          <a:r>
            <a:rPr lang="en-US"/>
            <a:t>02</a:t>
          </a:r>
        </a:p>
      </dgm:t>
    </dgm:pt>
    <dgm:pt modelId="{82182DEF-3B30-4220-934D-23E579DBABC7}">
      <dgm:prSet/>
      <dgm:spPr/>
      <dgm:t>
        <a:bodyPr/>
        <a:lstStyle/>
        <a:p>
          <a:r>
            <a:rPr lang="en-US" b="0" i="0" baseline="0"/>
            <a:t>The website is in a brief and simple format and therefore serves as a useful tool for educators needing important information regarding response and intervention to self-injury in a limited amount of time</a:t>
          </a:r>
          <a:endParaRPr lang="en-US"/>
        </a:p>
      </dgm:t>
    </dgm:pt>
    <dgm:pt modelId="{4EFB020C-D30C-4C20-BC33-6971D8C88805}" type="parTrans" cxnId="{1A7F7AE3-886C-4293-BBCC-462DFA15E7EE}">
      <dgm:prSet/>
      <dgm:spPr/>
      <dgm:t>
        <a:bodyPr/>
        <a:lstStyle/>
        <a:p>
          <a:endParaRPr lang="en-US"/>
        </a:p>
      </dgm:t>
    </dgm:pt>
    <dgm:pt modelId="{13F22F75-55BC-449F-B70F-531FF4C11EAB}" type="sibTrans" cxnId="{1A7F7AE3-886C-4293-BBCC-462DFA15E7EE}">
      <dgm:prSet phldrT="03" phldr="0"/>
      <dgm:spPr/>
      <dgm:t>
        <a:bodyPr/>
        <a:lstStyle/>
        <a:p>
          <a:r>
            <a:rPr lang="en-US"/>
            <a:t>03</a:t>
          </a:r>
        </a:p>
      </dgm:t>
    </dgm:pt>
    <dgm:pt modelId="{B027C384-818F-2B40-933A-6FDC22837895}" type="pres">
      <dgm:prSet presAssocID="{0E7ABFAC-3F6B-4920-B107-6B002D05F3F5}" presName="Name0" presStyleCnt="0">
        <dgm:presLayoutVars>
          <dgm:animLvl val="lvl"/>
          <dgm:resizeHandles val="exact"/>
        </dgm:presLayoutVars>
      </dgm:prSet>
      <dgm:spPr/>
    </dgm:pt>
    <dgm:pt modelId="{00406B20-F8C4-4746-AFBF-1C7A98353069}" type="pres">
      <dgm:prSet presAssocID="{2419E210-2A6E-4935-A623-D5DC71123EB5}" presName="compositeNode" presStyleCnt="0">
        <dgm:presLayoutVars>
          <dgm:bulletEnabled val="1"/>
        </dgm:presLayoutVars>
      </dgm:prSet>
      <dgm:spPr/>
    </dgm:pt>
    <dgm:pt modelId="{3963D7EF-0AE5-F044-9B5A-8BF118AD349D}" type="pres">
      <dgm:prSet presAssocID="{2419E210-2A6E-4935-A623-D5DC71123EB5}" presName="bgRect" presStyleLbl="alignNode1" presStyleIdx="0" presStyleCnt="3"/>
      <dgm:spPr/>
    </dgm:pt>
    <dgm:pt modelId="{FE7FEDAB-D4DC-1B46-BCE6-FA5EB75D657E}" type="pres">
      <dgm:prSet presAssocID="{348D5648-8198-492B-9F94-61332DD25942}" presName="sibTransNodeRect" presStyleLbl="alignNode1" presStyleIdx="0" presStyleCnt="3">
        <dgm:presLayoutVars>
          <dgm:chMax val="0"/>
          <dgm:bulletEnabled val="1"/>
        </dgm:presLayoutVars>
      </dgm:prSet>
      <dgm:spPr/>
    </dgm:pt>
    <dgm:pt modelId="{17FB8BBA-5A28-0B4B-8633-F5A2489A69C3}" type="pres">
      <dgm:prSet presAssocID="{2419E210-2A6E-4935-A623-D5DC71123EB5}" presName="nodeRect" presStyleLbl="alignNode1" presStyleIdx="0" presStyleCnt="3">
        <dgm:presLayoutVars>
          <dgm:bulletEnabled val="1"/>
        </dgm:presLayoutVars>
      </dgm:prSet>
      <dgm:spPr/>
    </dgm:pt>
    <dgm:pt modelId="{DF1994A6-BA94-4447-8E53-BAB5F7F00A35}" type="pres">
      <dgm:prSet presAssocID="{348D5648-8198-492B-9F94-61332DD25942}" presName="sibTrans" presStyleCnt="0"/>
      <dgm:spPr/>
    </dgm:pt>
    <dgm:pt modelId="{AC10E147-85D1-5B4C-A703-1B04E4FCA81B}" type="pres">
      <dgm:prSet presAssocID="{7BCDE925-2F78-4B04-B014-6EA9B411F708}" presName="compositeNode" presStyleCnt="0">
        <dgm:presLayoutVars>
          <dgm:bulletEnabled val="1"/>
        </dgm:presLayoutVars>
      </dgm:prSet>
      <dgm:spPr/>
    </dgm:pt>
    <dgm:pt modelId="{B55CCA81-414D-6D4E-8E84-2202C6199537}" type="pres">
      <dgm:prSet presAssocID="{7BCDE925-2F78-4B04-B014-6EA9B411F708}" presName="bgRect" presStyleLbl="alignNode1" presStyleIdx="1" presStyleCnt="3"/>
      <dgm:spPr/>
    </dgm:pt>
    <dgm:pt modelId="{5AAADA18-39C0-9847-A315-F555351E1849}" type="pres">
      <dgm:prSet presAssocID="{5D2527F6-DE99-437E-8BAE-CE2D66A00622}" presName="sibTransNodeRect" presStyleLbl="alignNode1" presStyleIdx="1" presStyleCnt="3">
        <dgm:presLayoutVars>
          <dgm:chMax val="0"/>
          <dgm:bulletEnabled val="1"/>
        </dgm:presLayoutVars>
      </dgm:prSet>
      <dgm:spPr/>
    </dgm:pt>
    <dgm:pt modelId="{2271CCAA-65CB-0145-B233-3CF7FF6E6E51}" type="pres">
      <dgm:prSet presAssocID="{7BCDE925-2F78-4B04-B014-6EA9B411F708}" presName="nodeRect" presStyleLbl="alignNode1" presStyleIdx="1" presStyleCnt="3">
        <dgm:presLayoutVars>
          <dgm:bulletEnabled val="1"/>
        </dgm:presLayoutVars>
      </dgm:prSet>
      <dgm:spPr/>
    </dgm:pt>
    <dgm:pt modelId="{55C763D3-9F90-DB46-B71F-7657F52356DB}" type="pres">
      <dgm:prSet presAssocID="{5D2527F6-DE99-437E-8BAE-CE2D66A00622}" presName="sibTrans" presStyleCnt="0"/>
      <dgm:spPr/>
    </dgm:pt>
    <dgm:pt modelId="{123173B0-F687-8C43-A086-B3C3C0665976}" type="pres">
      <dgm:prSet presAssocID="{82182DEF-3B30-4220-934D-23E579DBABC7}" presName="compositeNode" presStyleCnt="0">
        <dgm:presLayoutVars>
          <dgm:bulletEnabled val="1"/>
        </dgm:presLayoutVars>
      </dgm:prSet>
      <dgm:spPr/>
    </dgm:pt>
    <dgm:pt modelId="{454451E9-B56B-2D4E-A5A5-299BE717F1B8}" type="pres">
      <dgm:prSet presAssocID="{82182DEF-3B30-4220-934D-23E579DBABC7}" presName="bgRect" presStyleLbl="alignNode1" presStyleIdx="2" presStyleCnt="3"/>
      <dgm:spPr/>
    </dgm:pt>
    <dgm:pt modelId="{80B9B084-3F6A-644F-9551-426484D128F6}" type="pres">
      <dgm:prSet presAssocID="{13F22F75-55BC-449F-B70F-531FF4C11EAB}" presName="sibTransNodeRect" presStyleLbl="alignNode1" presStyleIdx="2" presStyleCnt="3">
        <dgm:presLayoutVars>
          <dgm:chMax val="0"/>
          <dgm:bulletEnabled val="1"/>
        </dgm:presLayoutVars>
      </dgm:prSet>
      <dgm:spPr/>
    </dgm:pt>
    <dgm:pt modelId="{322AF978-90FA-D542-B97F-818D7A8CB078}" type="pres">
      <dgm:prSet presAssocID="{82182DEF-3B30-4220-934D-23E579DBABC7}" presName="nodeRect" presStyleLbl="alignNode1" presStyleIdx="2" presStyleCnt="3">
        <dgm:presLayoutVars>
          <dgm:bulletEnabled val="1"/>
        </dgm:presLayoutVars>
      </dgm:prSet>
      <dgm:spPr/>
    </dgm:pt>
  </dgm:ptLst>
  <dgm:cxnLst>
    <dgm:cxn modelId="{DB286A45-1E51-6949-8BF5-EDB4022688EE}" type="presOf" srcId="{13F22F75-55BC-449F-B70F-531FF4C11EAB}" destId="{80B9B084-3F6A-644F-9551-426484D128F6}" srcOrd="0" destOrd="0" presId="urn:microsoft.com/office/officeart/2016/7/layout/LinearBlockProcessNumbered"/>
    <dgm:cxn modelId="{5C627846-C50A-444F-A45C-8FCD1FA5F69D}" type="presOf" srcId="{7BCDE925-2F78-4B04-B014-6EA9B411F708}" destId="{2271CCAA-65CB-0145-B233-3CF7FF6E6E51}" srcOrd="1" destOrd="0" presId="urn:microsoft.com/office/officeart/2016/7/layout/LinearBlockProcessNumbered"/>
    <dgm:cxn modelId="{6398144D-EDDB-AE48-B60E-54F103765923}" type="presOf" srcId="{82182DEF-3B30-4220-934D-23E579DBABC7}" destId="{454451E9-B56B-2D4E-A5A5-299BE717F1B8}" srcOrd="0" destOrd="0" presId="urn:microsoft.com/office/officeart/2016/7/layout/LinearBlockProcessNumbered"/>
    <dgm:cxn modelId="{B44F4969-60E5-934F-8A6D-B04013D684FE}" type="presOf" srcId="{348D5648-8198-492B-9F94-61332DD25942}" destId="{FE7FEDAB-D4DC-1B46-BCE6-FA5EB75D657E}" srcOrd="0" destOrd="0" presId="urn:microsoft.com/office/officeart/2016/7/layout/LinearBlockProcessNumbered"/>
    <dgm:cxn modelId="{36FB8079-A1C1-A14F-AED7-1FE99333C699}" type="presOf" srcId="{5D2527F6-DE99-437E-8BAE-CE2D66A00622}" destId="{5AAADA18-39C0-9847-A315-F555351E1849}" srcOrd="0" destOrd="0" presId="urn:microsoft.com/office/officeart/2016/7/layout/LinearBlockProcessNumbered"/>
    <dgm:cxn modelId="{509FA87F-CE45-2642-8265-87C8E37485D3}" type="presOf" srcId="{2419E210-2A6E-4935-A623-D5DC71123EB5}" destId="{3963D7EF-0AE5-F044-9B5A-8BF118AD349D}" srcOrd="0" destOrd="0" presId="urn:microsoft.com/office/officeart/2016/7/layout/LinearBlockProcessNumbered"/>
    <dgm:cxn modelId="{B7D7149D-735D-E34D-9804-2F816BF2BDDE}" type="presOf" srcId="{2419E210-2A6E-4935-A623-D5DC71123EB5}" destId="{17FB8BBA-5A28-0B4B-8633-F5A2489A69C3}" srcOrd="1" destOrd="0" presId="urn:microsoft.com/office/officeart/2016/7/layout/LinearBlockProcessNumbered"/>
    <dgm:cxn modelId="{0CAF8BB9-97A7-43C3-9ABA-F1A07D9C961F}" srcId="{0E7ABFAC-3F6B-4920-B107-6B002D05F3F5}" destId="{7BCDE925-2F78-4B04-B014-6EA9B411F708}" srcOrd="1" destOrd="0" parTransId="{D9BFA3C5-3CEA-43E7-8EFF-C8F4F68AE521}" sibTransId="{5D2527F6-DE99-437E-8BAE-CE2D66A00622}"/>
    <dgm:cxn modelId="{0FC853C8-7C9B-704E-B21C-B25BADD81A35}" type="presOf" srcId="{0E7ABFAC-3F6B-4920-B107-6B002D05F3F5}" destId="{B027C384-818F-2B40-933A-6FDC22837895}" srcOrd="0" destOrd="0" presId="urn:microsoft.com/office/officeart/2016/7/layout/LinearBlockProcessNumbered"/>
    <dgm:cxn modelId="{65776CD3-A036-8546-A440-A15A9BC76C0D}" type="presOf" srcId="{7BCDE925-2F78-4B04-B014-6EA9B411F708}" destId="{B55CCA81-414D-6D4E-8E84-2202C6199537}" srcOrd="0" destOrd="0" presId="urn:microsoft.com/office/officeart/2016/7/layout/LinearBlockProcessNumbered"/>
    <dgm:cxn modelId="{FCE515DA-33A1-44F2-8460-F839E2FF420A}" srcId="{0E7ABFAC-3F6B-4920-B107-6B002D05F3F5}" destId="{2419E210-2A6E-4935-A623-D5DC71123EB5}" srcOrd="0" destOrd="0" parTransId="{C91FE5E4-69CF-4A8D-B1AD-19E4486D6095}" sibTransId="{348D5648-8198-492B-9F94-61332DD25942}"/>
    <dgm:cxn modelId="{1A7F7AE3-886C-4293-BBCC-462DFA15E7EE}" srcId="{0E7ABFAC-3F6B-4920-B107-6B002D05F3F5}" destId="{82182DEF-3B30-4220-934D-23E579DBABC7}" srcOrd="2" destOrd="0" parTransId="{4EFB020C-D30C-4C20-BC33-6971D8C88805}" sibTransId="{13F22F75-55BC-449F-B70F-531FF4C11EAB}"/>
    <dgm:cxn modelId="{76E654FF-26C4-1A4B-BAF2-504EFBB3289A}" type="presOf" srcId="{82182DEF-3B30-4220-934D-23E579DBABC7}" destId="{322AF978-90FA-D542-B97F-818D7A8CB078}" srcOrd="1" destOrd="0" presId="urn:microsoft.com/office/officeart/2016/7/layout/LinearBlockProcessNumbered"/>
    <dgm:cxn modelId="{7AABD115-5FE4-AC46-95D1-B658EC7FC8D5}" type="presParOf" srcId="{B027C384-818F-2B40-933A-6FDC22837895}" destId="{00406B20-F8C4-4746-AFBF-1C7A98353069}" srcOrd="0" destOrd="0" presId="urn:microsoft.com/office/officeart/2016/7/layout/LinearBlockProcessNumbered"/>
    <dgm:cxn modelId="{18894282-DF88-864D-8BF6-4D909E4230D5}" type="presParOf" srcId="{00406B20-F8C4-4746-AFBF-1C7A98353069}" destId="{3963D7EF-0AE5-F044-9B5A-8BF118AD349D}" srcOrd="0" destOrd="0" presId="urn:microsoft.com/office/officeart/2016/7/layout/LinearBlockProcessNumbered"/>
    <dgm:cxn modelId="{4593482F-47B6-9A4F-B3D4-15C67D1AF3E5}" type="presParOf" srcId="{00406B20-F8C4-4746-AFBF-1C7A98353069}" destId="{FE7FEDAB-D4DC-1B46-BCE6-FA5EB75D657E}" srcOrd="1" destOrd="0" presId="urn:microsoft.com/office/officeart/2016/7/layout/LinearBlockProcessNumbered"/>
    <dgm:cxn modelId="{2D4D4960-FB6A-9843-A37D-FD23407C0CB7}" type="presParOf" srcId="{00406B20-F8C4-4746-AFBF-1C7A98353069}" destId="{17FB8BBA-5A28-0B4B-8633-F5A2489A69C3}" srcOrd="2" destOrd="0" presId="urn:microsoft.com/office/officeart/2016/7/layout/LinearBlockProcessNumbered"/>
    <dgm:cxn modelId="{FCA1F578-950A-D944-9640-C47F874C2ED7}" type="presParOf" srcId="{B027C384-818F-2B40-933A-6FDC22837895}" destId="{DF1994A6-BA94-4447-8E53-BAB5F7F00A35}" srcOrd="1" destOrd="0" presId="urn:microsoft.com/office/officeart/2016/7/layout/LinearBlockProcessNumbered"/>
    <dgm:cxn modelId="{A983ECCA-8B85-2A4E-9B6A-A9FD57F0A527}" type="presParOf" srcId="{B027C384-818F-2B40-933A-6FDC22837895}" destId="{AC10E147-85D1-5B4C-A703-1B04E4FCA81B}" srcOrd="2" destOrd="0" presId="urn:microsoft.com/office/officeart/2016/7/layout/LinearBlockProcessNumbered"/>
    <dgm:cxn modelId="{D52B5C1B-2935-6941-916A-F52594454195}" type="presParOf" srcId="{AC10E147-85D1-5B4C-A703-1B04E4FCA81B}" destId="{B55CCA81-414D-6D4E-8E84-2202C6199537}" srcOrd="0" destOrd="0" presId="urn:microsoft.com/office/officeart/2016/7/layout/LinearBlockProcessNumbered"/>
    <dgm:cxn modelId="{A0FC6E10-8A1A-BD4A-9AEE-94FCB1A17D70}" type="presParOf" srcId="{AC10E147-85D1-5B4C-A703-1B04E4FCA81B}" destId="{5AAADA18-39C0-9847-A315-F555351E1849}" srcOrd="1" destOrd="0" presId="urn:microsoft.com/office/officeart/2016/7/layout/LinearBlockProcessNumbered"/>
    <dgm:cxn modelId="{44D29F83-28AD-0847-BBB7-6482EFD39BAB}" type="presParOf" srcId="{AC10E147-85D1-5B4C-A703-1B04E4FCA81B}" destId="{2271CCAA-65CB-0145-B233-3CF7FF6E6E51}" srcOrd="2" destOrd="0" presId="urn:microsoft.com/office/officeart/2016/7/layout/LinearBlockProcessNumbered"/>
    <dgm:cxn modelId="{F69C8E5E-426B-8149-8AD2-64487C068A27}" type="presParOf" srcId="{B027C384-818F-2B40-933A-6FDC22837895}" destId="{55C763D3-9F90-DB46-B71F-7657F52356DB}" srcOrd="3" destOrd="0" presId="urn:microsoft.com/office/officeart/2016/7/layout/LinearBlockProcessNumbered"/>
    <dgm:cxn modelId="{1698C354-DAD3-0F43-BEF2-5D647A7B67D2}" type="presParOf" srcId="{B027C384-818F-2B40-933A-6FDC22837895}" destId="{123173B0-F687-8C43-A086-B3C3C0665976}" srcOrd="4" destOrd="0" presId="urn:microsoft.com/office/officeart/2016/7/layout/LinearBlockProcessNumbered"/>
    <dgm:cxn modelId="{4880FA78-E7D1-3047-92E2-8D1A608E2256}" type="presParOf" srcId="{123173B0-F687-8C43-A086-B3C3C0665976}" destId="{454451E9-B56B-2D4E-A5A5-299BE717F1B8}" srcOrd="0" destOrd="0" presId="urn:microsoft.com/office/officeart/2016/7/layout/LinearBlockProcessNumbered"/>
    <dgm:cxn modelId="{5B603E10-AA3F-BE48-9E28-82E092F872EE}" type="presParOf" srcId="{123173B0-F687-8C43-A086-B3C3C0665976}" destId="{80B9B084-3F6A-644F-9551-426484D128F6}" srcOrd="1" destOrd="0" presId="urn:microsoft.com/office/officeart/2016/7/layout/LinearBlockProcessNumbered"/>
    <dgm:cxn modelId="{8BF31E5A-203F-1F40-832B-CAC4ACD2A964}" type="presParOf" srcId="{123173B0-F687-8C43-A086-B3C3C0665976}" destId="{322AF978-90FA-D542-B97F-818D7A8CB078}"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52CAFB6-7A86-49D3-9D5B-4299E3DB88F2}" type="doc">
      <dgm:prSet loTypeId="urn:microsoft.com/office/officeart/2008/layout/LinedList" loCatId="Inbox" qsTypeId="urn:microsoft.com/office/officeart/2005/8/quickstyle/simple1" qsCatId="simple" csTypeId="urn:microsoft.com/office/officeart/2005/8/colors/colorful3" csCatId="colorful" phldr="1"/>
      <dgm:spPr/>
      <dgm:t>
        <a:bodyPr/>
        <a:lstStyle/>
        <a:p>
          <a:endParaRPr lang="en-US"/>
        </a:p>
      </dgm:t>
    </dgm:pt>
    <dgm:pt modelId="{47F1E22A-D868-487A-8078-C287ABD13675}">
      <dgm:prSet/>
      <dgm:spPr/>
      <dgm:t>
        <a:bodyPr/>
        <a:lstStyle/>
        <a:p>
          <a:r>
            <a:rPr lang="en-US" baseline="0"/>
            <a:t>High emphasis on academic achievement (AP classes, 4.0+ GPAS, high test scores)</a:t>
          </a:r>
          <a:endParaRPr lang="en-US"/>
        </a:p>
      </dgm:t>
    </dgm:pt>
    <dgm:pt modelId="{AA879441-772E-47D7-B1AB-701BC0E9E56F}" type="parTrans" cxnId="{8691295F-93AD-4D0D-874B-45758C77528F}">
      <dgm:prSet/>
      <dgm:spPr/>
      <dgm:t>
        <a:bodyPr/>
        <a:lstStyle/>
        <a:p>
          <a:endParaRPr lang="en-US"/>
        </a:p>
      </dgm:t>
    </dgm:pt>
    <dgm:pt modelId="{927EF184-A3DD-401E-B79E-EF0136E5C393}" type="sibTrans" cxnId="{8691295F-93AD-4D0D-874B-45758C77528F}">
      <dgm:prSet/>
      <dgm:spPr/>
      <dgm:t>
        <a:bodyPr/>
        <a:lstStyle/>
        <a:p>
          <a:endParaRPr lang="en-US"/>
        </a:p>
      </dgm:t>
    </dgm:pt>
    <dgm:pt modelId="{B1FECFC1-8D86-4F2A-A65D-99B8DDC490A3}">
      <dgm:prSet/>
      <dgm:spPr/>
      <dgm:t>
        <a:bodyPr/>
        <a:lstStyle/>
        <a:p>
          <a:r>
            <a:rPr lang="en-US" baseline="0" dirty="0"/>
            <a:t>High emphasis on involvement in extracurricular activities and to excel in those areas (sports, dance, theater, music lessons)</a:t>
          </a:r>
        </a:p>
        <a:p>
          <a:endParaRPr lang="en-US" baseline="0" dirty="0"/>
        </a:p>
        <a:p>
          <a:r>
            <a:rPr lang="en-US" dirty="0"/>
            <a:t>Over-availability and abundance of screens: Smart Phones, TVs, Computers, Tablets</a:t>
          </a:r>
        </a:p>
      </dgm:t>
    </dgm:pt>
    <dgm:pt modelId="{BD4600BE-F1D5-47F7-BAA2-07674FD97375}" type="parTrans" cxnId="{602FF0BB-A1FE-407F-A347-D1BD6B4649AA}">
      <dgm:prSet/>
      <dgm:spPr/>
      <dgm:t>
        <a:bodyPr/>
        <a:lstStyle/>
        <a:p>
          <a:endParaRPr lang="en-US"/>
        </a:p>
      </dgm:t>
    </dgm:pt>
    <dgm:pt modelId="{86E4FF01-C6F3-428F-8E91-E7023CBC7910}" type="sibTrans" cxnId="{602FF0BB-A1FE-407F-A347-D1BD6B4649AA}">
      <dgm:prSet/>
      <dgm:spPr/>
      <dgm:t>
        <a:bodyPr/>
        <a:lstStyle/>
        <a:p>
          <a:endParaRPr lang="en-US"/>
        </a:p>
      </dgm:t>
    </dgm:pt>
    <dgm:pt modelId="{61799240-BE0A-694B-BD1B-97A8D5A463D3}" type="pres">
      <dgm:prSet presAssocID="{052CAFB6-7A86-49D3-9D5B-4299E3DB88F2}" presName="vert0" presStyleCnt="0">
        <dgm:presLayoutVars>
          <dgm:dir/>
          <dgm:animOne val="branch"/>
          <dgm:animLvl val="lvl"/>
        </dgm:presLayoutVars>
      </dgm:prSet>
      <dgm:spPr/>
    </dgm:pt>
    <dgm:pt modelId="{BD4A5772-0039-EB46-B955-7252DE80D499}" type="pres">
      <dgm:prSet presAssocID="{47F1E22A-D868-487A-8078-C287ABD13675}" presName="thickLine" presStyleLbl="alignNode1" presStyleIdx="0" presStyleCnt="2"/>
      <dgm:spPr/>
    </dgm:pt>
    <dgm:pt modelId="{FB4E3AA5-7FCF-4D49-8B0F-868927A64F69}" type="pres">
      <dgm:prSet presAssocID="{47F1E22A-D868-487A-8078-C287ABD13675}" presName="horz1" presStyleCnt="0"/>
      <dgm:spPr/>
    </dgm:pt>
    <dgm:pt modelId="{8C4634DA-8C23-0340-B483-E74931691FCC}" type="pres">
      <dgm:prSet presAssocID="{47F1E22A-D868-487A-8078-C287ABD13675}" presName="tx1" presStyleLbl="revTx" presStyleIdx="0" presStyleCnt="2"/>
      <dgm:spPr/>
    </dgm:pt>
    <dgm:pt modelId="{2BBC12E6-5B9B-7645-A2BA-2FB6DEE113E9}" type="pres">
      <dgm:prSet presAssocID="{47F1E22A-D868-487A-8078-C287ABD13675}" presName="vert1" presStyleCnt="0"/>
      <dgm:spPr/>
    </dgm:pt>
    <dgm:pt modelId="{C76B9B51-BC87-0846-BD3A-B49A3339AA9D}" type="pres">
      <dgm:prSet presAssocID="{B1FECFC1-8D86-4F2A-A65D-99B8DDC490A3}" presName="thickLine" presStyleLbl="alignNode1" presStyleIdx="1" presStyleCnt="2" custLinFactNeighborX="1587" custLinFactNeighborY="-24691"/>
      <dgm:spPr/>
    </dgm:pt>
    <dgm:pt modelId="{C9A22C45-DD5F-3149-8AB1-0D5CE3129775}" type="pres">
      <dgm:prSet presAssocID="{B1FECFC1-8D86-4F2A-A65D-99B8DDC490A3}" presName="horz1" presStyleCnt="0"/>
      <dgm:spPr/>
    </dgm:pt>
    <dgm:pt modelId="{7D5AE8CB-ED00-924C-9BBD-C7DF74F192E3}" type="pres">
      <dgm:prSet presAssocID="{B1FECFC1-8D86-4F2A-A65D-99B8DDC490A3}" presName="tx1" presStyleLbl="revTx" presStyleIdx="1" presStyleCnt="2"/>
      <dgm:spPr/>
    </dgm:pt>
    <dgm:pt modelId="{FF486C6B-A2B1-7242-93C7-68627CF96CAA}" type="pres">
      <dgm:prSet presAssocID="{B1FECFC1-8D86-4F2A-A65D-99B8DDC490A3}" presName="vert1" presStyleCnt="0"/>
      <dgm:spPr/>
    </dgm:pt>
  </dgm:ptLst>
  <dgm:cxnLst>
    <dgm:cxn modelId="{8691295F-93AD-4D0D-874B-45758C77528F}" srcId="{052CAFB6-7A86-49D3-9D5B-4299E3DB88F2}" destId="{47F1E22A-D868-487A-8078-C287ABD13675}" srcOrd="0" destOrd="0" parTransId="{AA879441-772E-47D7-B1AB-701BC0E9E56F}" sibTransId="{927EF184-A3DD-401E-B79E-EF0136E5C393}"/>
    <dgm:cxn modelId="{461CCC75-4CAA-C047-8737-8BD06108C4DA}" type="presOf" srcId="{B1FECFC1-8D86-4F2A-A65D-99B8DDC490A3}" destId="{7D5AE8CB-ED00-924C-9BBD-C7DF74F192E3}" srcOrd="0" destOrd="0" presId="urn:microsoft.com/office/officeart/2008/layout/LinedList"/>
    <dgm:cxn modelId="{A4EE0791-F937-474A-B642-B069965CFDAF}" type="presOf" srcId="{47F1E22A-D868-487A-8078-C287ABD13675}" destId="{8C4634DA-8C23-0340-B483-E74931691FCC}" srcOrd="0" destOrd="0" presId="urn:microsoft.com/office/officeart/2008/layout/LinedList"/>
    <dgm:cxn modelId="{C813A0B6-A266-1040-979A-FC7C67C2A81C}" type="presOf" srcId="{052CAFB6-7A86-49D3-9D5B-4299E3DB88F2}" destId="{61799240-BE0A-694B-BD1B-97A8D5A463D3}" srcOrd="0" destOrd="0" presId="urn:microsoft.com/office/officeart/2008/layout/LinedList"/>
    <dgm:cxn modelId="{602FF0BB-A1FE-407F-A347-D1BD6B4649AA}" srcId="{052CAFB6-7A86-49D3-9D5B-4299E3DB88F2}" destId="{B1FECFC1-8D86-4F2A-A65D-99B8DDC490A3}" srcOrd="1" destOrd="0" parTransId="{BD4600BE-F1D5-47F7-BAA2-07674FD97375}" sibTransId="{86E4FF01-C6F3-428F-8E91-E7023CBC7910}"/>
    <dgm:cxn modelId="{38B84CFE-D755-A742-B277-1C897802DF95}" type="presParOf" srcId="{61799240-BE0A-694B-BD1B-97A8D5A463D3}" destId="{BD4A5772-0039-EB46-B955-7252DE80D499}" srcOrd="0" destOrd="0" presId="urn:microsoft.com/office/officeart/2008/layout/LinedList"/>
    <dgm:cxn modelId="{F3D4B3A3-BD52-E444-AB91-1FFBD0F54796}" type="presParOf" srcId="{61799240-BE0A-694B-BD1B-97A8D5A463D3}" destId="{FB4E3AA5-7FCF-4D49-8B0F-868927A64F69}" srcOrd="1" destOrd="0" presId="urn:microsoft.com/office/officeart/2008/layout/LinedList"/>
    <dgm:cxn modelId="{2DEE011F-8201-844F-ADC8-1C129683BABC}" type="presParOf" srcId="{FB4E3AA5-7FCF-4D49-8B0F-868927A64F69}" destId="{8C4634DA-8C23-0340-B483-E74931691FCC}" srcOrd="0" destOrd="0" presId="urn:microsoft.com/office/officeart/2008/layout/LinedList"/>
    <dgm:cxn modelId="{8642AB6D-606D-4649-AC11-67E2DD820F4C}" type="presParOf" srcId="{FB4E3AA5-7FCF-4D49-8B0F-868927A64F69}" destId="{2BBC12E6-5B9B-7645-A2BA-2FB6DEE113E9}" srcOrd="1" destOrd="0" presId="urn:microsoft.com/office/officeart/2008/layout/LinedList"/>
    <dgm:cxn modelId="{E72121CB-52CC-6946-91DF-11107CACA448}" type="presParOf" srcId="{61799240-BE0A-694B-BD1B-97A8D5A463D3}" destId="{C76B9B51-BC87-0846-BD3A-B49A3339AA9D}" srcOrd="2" destOrd="0" presId="urn:microsoft.com/office/officeart/2008/layout/LinedList"/>
    <dgm:cxn modelId="{E911FE30-ECD3-7C48-AD83-427037C12BBB}" type="presParOf" srcId="{61799240-BE0A-694B-BD1B-97A8D5A463D3}" destId="{C9A22C45-DD5F-3149-8AB1-0D5CE3129775}" srcOrd="3" destOrd="0" presId="urn:microsoft.com/office/officeart/2008/layout/LinedList"/>
    <dgm:cxn modelId="{CCCB5B2B-3445-514B-AB02-9F3F615A14E1}" type="presParOf" srcId="{C9A22C45-DD5F-3149-8AB1-0D5CE3129775}" destId="{7D5AE8CB-ED00-924C-9BBD-C7DF74F192E3}" srcOrd="0" destOrd="0" presId="urn:microsoft.com/office/officeart/2008/layout/LinedList"/>
    <dgm:cxn modelId="{DB5A6FAC-1E9D-0746-B38F-F24EABA2118C}" type="presParOf" srcId="{C9A22C45-DD5F-3149-8AB1-0D5CE3129775}" destId="{FF486C6B-A2B1-7242-93C7-68627CF96C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B21AE4A-EA20-4BDE-B350-36ED845B170B}" type="doc">
      <dgm:prSet loTypeId="urn:microsoft.com/office/officeart/2008/layout/LinedList" loCatId="Inbox" qsTypeId="urn:microsoft.com/office/officeart/2005/8/quickstyle/simple2" qsCatId="simple" csTypeId="urn:microsoft.com/office/officeart/2005/8/colors/ColorSchemeForSuggestions" csCatId="other" phldr="1"/>
      <dgm:spPr/>
      <dgm:t>
        <a:bodyPr/>
        <a:lstStyle/>
        <a:p>
          <a:endParaRPr lang="en-US"/>
        </a:p>
      </dgm:t>
    </dgm:pt>
    <dgm:pt modelId="{70474ADD-ED19-0A41-A531-411A0489F7D1}" type="pres">
      <dgm:prSet presAssocID="{6B21AE4A-EA20-4BDE-B350-36ED845B170B}" presName="vert0" presStyleCnt="0">
        <dgm:presLayoutVars>
          <dgm:dir/>
          <dgm:animOne val="branch"/>
          <dgm:animLvl val="lvl"/>
        </dgm:presLayoutVars>
      </dgm:prSet>
      <dgm:spPr/>
    </dgm:pt>
  </dgm:ptLst>
  <dgm:cxnLst>
    <dgm:cxn modelId="{BB5F7726-DD18-470E-9E3D-94FDDE035E6A}" type="presOf" srcId="{6B21AE4A-EA20-4BDE-B350-36ED845B170B}" destId="{70474ADD-ED19-0A41-A531-411A0489F7D1}" srcOrd="0"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885D27-F760-425E-971F-92011EF6164B}"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7B10406E-6CBC-4175-A8E0-D6ECB892B434}">
      <dgm:prSet/>
      <dgm:spPr/>
      <dgm:t>
        <a:bodyPr/>
        <a:lstStyle/>
        <a:p>
          <a:pPr rtl="0"/>
          <a:r>
            <a:rPr lang="en-US" baseline="0" dirty="0"/>
            <a:t>11 </a:t>
          </a:r>
          <a:r>
            <a:rPr lang="en-US" baseline="0" dirty="0">
              <a:latin typeface="Calibri Light" panose="020F0302020204030204"/>
            </a:rPr>
            <a:t>adult children</a:t>
          </a:r>
          <a:r>
            <a:rPr lang="en-US" baseline="0" dirty="0"/>
            <a:t> total- ages (</a:t>
          </a:r>
          <a:r>
            <a:rPr lang="en-US" baseline="0" dirty="0">
              <a:latin typeface="Calibri Light" panose="020F0302020204030204"/>
            </a:rPr>
            <a:t>24-34</a:t>
          </a:r>
          <a:r>
            <a:rPr lang="en-US" baseline="0" dirty="0"/>
            <a:t>)</a:t>
          </a:r>
          <a:endParaRPr lang="en-US" dirty="0"/>
        </a:p>
      </dgm:t>
    </dgm:pt>
    <dgm:pt modelId="{F9313019-F398-4A78-80E4-1F42DD19A687}" type="parTrans" cxnId="{EF2F9EE4-D6D9-4F7F-BB0B-BCF516C8B543}">
      <dgm:prSet/>
      <dgm:spPr/>
      <dgm:t>
        <a:bodyPr/>
        <a:lstStyle/>
        <a:p>
          <a:endParaRPr lang="en-US"/>
        </a:p>
      </dgm:t>
    </dgm:pt>
    <dgm:pt modelId="{E17F9876-4041-4538-914F-A78726491FF0}" type="sibTrans" cxnId="{EF2F9EE4-D6D9-4F7F-BB0B-BCF516C8B543}">
      <dgm:prSet/>
      <dgm:spPr/>
      <dgm:t>
        <a:bodyPr/>
        <a:lstStyle/>
        <a:p>
          <a:endParaRPr lang="en-US"/>
        </a:p>
      </dgm:t>
    </dgm:pt>
    <dgm:pt modelId="{E664C160-6882-4D48-A0DD-C1E0C52552D8}">
      <dgm:prSet/>
      <dgm:spPr/>
      <dgm:t>
        <a:bodyPr/>
        <a:lstStyle/>
        <a:p>
          <a:pPr rtl="0"/>
          <a:r>
            <a:rPr lang="en-US" baseline="0" dirty="0">
              <a:latin typeface="Calibri Light" panose="020F0302020204030204"/>
            </a:rPr>
            <a:t>Assisstant Professor/Program Director</a:t>
          </a:r>
          <a:r>
            <a:rPr lang="en-US" baseline="0" dirty="0"/>
            <a:t> at Alliant International University</a:t>
          </a:r>
          <a:r>
            <a:rPr lang="en-US" dirty="0">
              <a:latin typeface="Calibri Light" panose="020F0302020204030204"/>
            </a:rPr>
            <a:t>, CSOE PPS School Psychology</a:t>
          </a:r>
        </a:p>
      </dgm:t>
    </dgm:pt>
    <dgm:pt modelId="{DBC41761-FFD0-4EEB-850F-DB2480412123}" type="parTrans" cxnId="{2019675C-B818-4116-A2E3-08107C3E39AF}">
      <dgm:prSet/>
      <dgm:spPr/>
      <dgm:t>
        <a:bodyPr/>
        <a:lstStyle/>
        <a:p>
          <a:endParaRPr lang="en-US"/>
        </a:p>
      </dgm:t>
    </dgm:pt>
    <dgm:pt modelId="{8D7CB6BB-4681-4726-8196-FF5556D18029}" type="sibTrans" cxnId="{2019675C-B818-4116-A2E3-08107C3E39AF}">
      <dgm:prSet/>
      <dgm:spPr/>
      <dgm:t>
        <a:bodyPr/>
        <a:lstStyle/>
        <a:p>
          <a:endParaRPr lang="en-US"/>
        </a:p>
      </dgm:t>
    </dgm:pt>
    <dgm:pt modelId="{110AD111-78E8-4008-80A5-28A07BD9EC4A}">
      <dgm:prSet/>
      <dgm:spPr/>
      <dgm:t>
        <a:bodyPr/>
        <a:lstStyle/>
        <a:p>
          <a:r>
            <a:rPr lang="en-US" baseline="0" dirty="0"/>
            <a:t>Doctoral Degree in Educational Psychology </a:t>
          </a:r>
          <a:endParaRPr lang="en-US" dirty="0"/>
        </a:p>
      </dgm:t>
    </dgm:pt>
    <dgm:pt modelId="{5265E3A7-568A-4B86-8C00-11D88D2BAE02}" type="parTrans" cxnId="{E4946901-C96E-4064-8DB9-424864DE5EE8}">
      <dgm:prSet/>
      <dgm:spPr/>
      <dgm:t>
        <a:bodyPr/>
        <a:lstStyle/>
        <a:p>
          <a:endParaRPr lang="en-US"/>
        </a:p>
      </dgm:t>
    </dgm:pt>
    <dgm:pt modelId="{70AC8A66-9602-418E-8605-6CF6DBF6C9A9}" type="sibTrans" cxnId="{E4946901-C96E-4064-8DB9-424864DE5EE8}">
      <dgm:prSet/>
      <dgm:spPr/>
      <dgm:t>
        <a:bodyPr/>
        <a:lstStyle/>
        <a:p>
          <a:endParaRPr lang="en-US"/>
        </a:p>
      </dgm:t>
    </dgm:pt>
    <dgm:pt modelId="{5D6CE1E8-CE46-4BB6-BFF7-E39D66DCAE57}">
      <dgm:prSet/>
      <dgm:spPr/>
      <dgm:t>
        <a:bodyPr/>
        <a:lstStyle/>
        <a:p>
          <a:pPr rtl="0"/>
          <a:r>
            <a:rPr lang="en-US" baseline="0" dirty="0">
              <a:latin typeface="Calibri Light" panose="020F0302020204030204"/>
            </a:rPr>
            <a:t>School Psychologist </a:t>
          </a:r>
          <a:r>
            <a:rPr lang="en-US" baseline="0" dirty="0"/>
            <a:t>for Poway Unified School District</a:t>
          </a:r>
          <a:r>
            <a:rPr lang="en-US" baseline="0" dirty="0">
              <a:latin typeface="Calibri Light" panose="020F0302020204030204"/>
            </a:rPr>
            <a:t> </a:t>
          </a:r>
          <a:endParaRPr lang="en-US" dirty="0"/>
        </a:p>
      </dgm:t>
    </dgm:pt>
    <dgm:pt modelId="{D2CFF82B-4448-4E01-BBBE-A7D5FA611E72}" type="parTrans" cxnId="{767FA808-363B-4D3A-AA28-495CDE37C287}">
      <dgm:prSet/>
      <dgm:spPr/>
      <dgm:t>
        <a:bodyPr/>
        <a:lstStyle/>
        <a:p>
          <a:endParaRPr lang="en-US"/>
        </a:p>
      </dgm:t>
    </dgm:pt>
    <dgm:pt modelId="{117CD5AC-B1DF-4F1B-ADF3-C39D715AE676}" type="sibTrans" cxnId="{767FA808-363B-4D3A-AA28-495CDE37C287}">
      <dgm:prSet/>
      <dgm:spPr/>
      <dgm:t>
        <a:bodyPr/>
        <a:lstStyle/>
        <a:p>
          <a:endParaRPr lang="en-US"/>
        </a:p>
      </dgm:t>
    </dgm:pt>
    <dgm:pt modelId="{8C7B0DAD-1AF4-4A18-97BA-5E0C00B8DA75}" type="pres">
      <dgm:prSet presAssocID="{08885D27-F760-425E-971F-92011EF6164B}" presName="linear" presStyleCnt="0">
        <dgm:presLayoutVars>
          <dgm:animLvl val="lvl"/>
          <dgm:resizeHandles val="exact"/>
        </dgm:presLayoutVars>
      </dgm:prSet>
      <dgm:spPr/>
    </dgm:pt>
    <dgm:pt modelId="{B6449F42-F9A1-4228-B34E-B68E111B3408}" type="pres">
      <dgm:prSet presAssocID="{7B10406E-6CBC-4175-A8E0-D6ECB892B434}" presName="parentText" presStyleLbl="node1" presStyleIdx="0" presStyleCnt="4">
        <dgm:presLayoutVars>
          <dgm:chMax val="0"/>
          <dgm:bulletEnabled val="1"/>
        </dgm:presLayoutVars>
      </dgm:prSet>
      <dgm:spPr/>
    </dgm:pt>
    <dgm:pt modelId="{22D3EC32-74AF-4D5D-BE73-4F9F48C6F03C}" type="pres">
      <dgm:prSet presAssocID="{E17F9876-4041-4538-914F-A78726491FF0}" presName="spacer" presStyleCnt="0"/>
      <dgm:spPr/>
    </dgm:pt>
    <dgm:pt modelId="{1285935B-6E6B-4590-8274-F51E8C21C4DD}" type="pres">
      <dgm:prSet presAssocID="{E664C160-6882-4D48-A0DD-C1E0C52552D8}" presName="parentText" presStyleLbl="node1" presStyleIdx="1" presStyleCnt="4">
        <dgm:presLayoutVars>
          <dgm:chMax val="0"/>
          <dgm:bulletEnabled val="1"/>
        </dgm:presLayoutVars>
      </dgm:prSet>
      <dgm:spPr/>
    </dgm:pt>
    <dgm:pt modelId="{2948033C-D4F2-4BF8-AC86-EA9013330403}" type="pres">
      <dgm:prSet presAssocID="{8D7CB6BB-4681-4726-8196-FF5556D18029}" presName="spacer" presStyleCnt="0"/>
      <dgm:spPr/>
    </dgm:pt>
    <dgm:pt modelId="{8C3B3562-EB0B-43B6-A3EA-909F4D5761A4}" type="pres">
      <dgm:prSet presAssocID="{110AD111-78E8-4008-80A5-28A07BD9EC4A}" presName="parentText" presStyleLbl="node1" presStyleIdx="2" presStyleCnt="4">
        <dgm:presLayoutVars>
          <dgm:chMax val="0"/>
          <dgm:bulletEnabled val="1"/>
        </dgm:presLayoutVars>
      </dgm:prSet>
      <dgm:spPr/>
    </dgm:pt>
    <dgm:pt modelId="{16F638DC-73A0-4958-B17A-339999E6B3F9}" type="pres">
      <dgm:prSet presAssocID="{70AC8A66-9602-418E-8605-6CF6DBF6C9A9}" presName="spacer" presStyleCnt="0"/>
      <dgm:spPr/>
    </dgm:pt>
    <dgm:pt modelId="{1D24ADD8-DD5F-413C-8C2C-E11803C19C59}" type="pres">
      <dgm:prSet presAssocID="{5D6CE1E8-CE46-4BB6-BFF7-E39D66DCAE57}" presName="parentText" presStyleLbl="node1" presStyleIdx="3" presStyleCnt="4">
        <dgm:presLayoutVars>
          <dgm:chMax val="0"/>
          <dgm:bulletEnabled val="1"/>
        </dgm:presLayoutVars>
      </dgm:prSet>
      <dgm:spPr/>
    </dgm:pt>
  </dgm:ptLst>
  <dgm:cxnLst>
    <dgm:cxn modelId="{E4946901-C96E-4064-8DB9-424864DE5EE8}" srcId="{08885D27-F760-425E-971F-92011EF6164B}" destId="{110AD111-78E8-4008-80A5-28A07BD9EC4A}" srcOrd="2" destOrd="0" parTransId="{5265E3A7-568A-4B86-8C00-11D88D2BAE02}" sibTransId="{70AC8A66-9602-418E-8605-6CF6DBF6C9A9}"/>
    <dgm:cxn modelId="{767FA808-363B-4D3A-AA28-495CDE37C287}" srcId="{08885D27-F760-425E-971F-92011EF6164B}" destId="{5D6CE1E8-CE46-4BB6-BFF7-E39D66DCAE57}" srcOrd="3" destOrd="0" parTransId="{D2CFF82B-4448-4E01-BBBE-A7D5FA611E72}" sibTransId="{117CD5AC-B1DF-4F1B-ADF3-C39D715AE676}"/>
    <dgm:cxn modelId="{83E39C16-B564-4399-B825-11BC068AFBBC}" type="presOf" srcId="{110AD111-78E8-4008-80A5-28A07BD9EC4A}" destId="{8C3B3562-EB0B-43B6-A3EA-909F4D5761A4}" srcOrd="0" destOrd="0" presId="urn:microsoft.com/office/officeart/2005/8/layout/vList2"/>
    <dgm:cxn modelId="{C731071E-1DC5-40DE-9382-E3F297A075E8}" type="presOf" srcId="{E664C160-6882-4D48-A0DD-C1E0C52552D8}" destId="{1285935B-6E6B-4590-8274-F51E8C21C4DD}" srcOrd="0" destOrd="0" presId="urn:microsoft.com/office/officeart/2005/8/layout/vList2"/>
    <dgm:cxn modelId="{738BDA2B-0F01-45BB-88D5-CF0B4AEF873B}" type="presOf" srcId="{08885D27-F760-425E-971F-92011EF6164B}" destId="{8C7B0DAD-1AF4-4A18-97BA-5E0C00B8DA75}" srcOrd="0" destOrd="0" presId="urn:microsoft.com/office/officeart/2005/8/layout/vList2"/>
    <dgm:cxn modelId="{2019675C-B818-4116-A2E3-08107C3E39AF}" srcId="{08885D27-F760-425E-971F-92011EF6164B}" destId="{E664C160-6882-4D48-A0DD-C1E0C52552D8}" srcOrd="1" destOrd="0" parTransId="{DBC41761-FFD0-4EEB-850F-DB2480412123}" sibTransId="{8D7CB6BB-4681-4726-8196-FF5556D18029}"/>
    <dgm:cxn modelId="{5AF8EF67-4EA0-48C9-9D6F-E8631F5F0F7D}" type="presOf" srcId="{5D6CE1E8-CE46-4BB6-BFF7-E39D66DCAE57}" destId="{1D24ADD8-DD5F-413C-8C2C-E11803C19C59}" srcOrd="0" destOrd="0" presId="urn:microsoft.com/office/officeart/2005/8/layout/vList2"/>
    <dgm:cxn modelId="{9F310BC2-3FDC-4198-8A34-595F3F920458}" type="presOf" srcId="{7B10406E-6CBC-4175-A8E0-D6ECB892B434}" destId="{B6449F42-F9A1-4228-B34E-B68E111B3408}" srcOrd="0" destOrd="0" presId="urn:microsoft.com/office/officeart/2005/8/layout/vList2"/>
    <dgm:cxn modelId="{EF2F9EE4-D6D9-4F7F-BB0B-BCF516C8B543}" srcId="{08885D27-F760-425E-971F-92011EF6164B}" destId="{7B10406E-6CBC-4175-A8E0-D6ECB892B434}" srcOrd="0" destOrd="0" parTransId="{F9313019-F398-4A78-80E4-1F42DD19A687}" sibTransId="{E17F9876-4041-4538-914F-A78726491FF0}"/>
    <dgm:cxn modelId="{4EAECE8A-9802-47B9-9EB6-B34FBD77109C}" type="presParOf" srcId="{8C7B0DAD-1AF4-4A18-97BA-5E0C00B8DA75}" destId="{B6449F42-F9A1-4228-B34E-B68E111B3408}" srcOrd="0" destOrd="0" presId="urn:microsoft.com/office/officeart/2005/8/layout/vList2"/>
    <dgm:cxn modelId="{F75D4D6E-5388-4A3B-AFD4-E29B836F6D75}" type="presParOf" srcId="{8C7B0DAD-1AF4-4A18-97BA-5E0C00B8DA75}" destId="{22D3EC32-74AF-4D5D-BE73-4F9F48C6F03C}" srcOrd="1" destOrd="0" presId="urn:microsoft.com/office/officeart/2005/8/layout/vList2"/>
    <dgm:cxn modelId="{4A93DDFA-3797-4EB0-8907-9DCED229AFFB}" type="presParOf" srcId="{8C7B0DAD-1AF4-4A18-97BA-5E0C00B8DA75}" destId="{1285935B-6E6B-4590-8274-F51E8C21C4DD}" srcOrd="2" destOrd="0" presId="urn:microsoft.com/office/officeart/2005/8/layout/vList2"/>
    <dgm:cxn modelId="{BA84EF2F-79AF-4927-ACCF-4B8F10D3A0B4}" type="presParOf" srcId="{8C7B0DAD-1AF4-4A18-97BA-5E0C00B8DA75}" destId="{2948033C-D4F2-4BF8-AC86-EA9013330403}" srcOrd="3" destOrd="0" presId="urn:microsoft.com/office/officeart/2005/8/layout/vList2"/>
    <dgm:cxn modelId="{A7B326C6-480D-4040-BABD-60E2D01C2808}" type="presParOf" srcId="{8C7B0DAD-1AF4-4A18-97BA-5E0C00B8DA75}" destId="{8C3B3562-EB0B-43B6-A3EA-909F4D5761A4}" srcOrd="4" destOrd="0" presId="urn:microsoft.com/office/officeart/2005/8/layout/vList2"/>
    <dgm:cxn modelId="{4C0FCF1D-2920-4CC6-9CA1-FFCBFCF20092}" type="presParOf" srcId="{8C7B0DAD-1AF4-4A18-97BA-5E0C00B8DA75}" destId="{16F638DC-73A0-4958-B17A-339999E6B3F9}" srcOrd="5" destOrd="0" presId="urn:microsoft.com/office/officeart/2005/8/layout/vList2"/>
    <dgm:cxn modelId="{6163886B-D252-4E71-A534-5A0DD9A72418}" type="presParOf" srcId="{8C7B0DAD-1AF4-4A18-97BA-5E0C00B8DA75}" destId="{1D24ADD8-DD5F-413C-8C2C-E11803C19C5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D76E6D-1078-4D9A-9DBF-D5AC8A1F16B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6955F6D-4023-4224-833D-665F46651852}">
      <dgm:prSet/>
      <dgm:spPr/>
      <dgm:t>
        <a:bodyPr/>
        <a:lstStyle/>
        <a:p>
          <a:r>
            <a:rPr lang="en-US"/>
            <a:t>Self-injury defined: Favazza wrote a seminal definition of self-mutilation in his 1998 work, “The Coming Age of Self-Mutilation:” </a:t>
          </a:r>
        </a:p>
      </dgm:t>
    </dgm:pt>
    <dgm:pt modelId="{94457F0D-E467-4D40-84B8-C370321CB4D5}" type="parTrans" cxnId="{44861D04-6C53-4AB3-9B08-B40C3CF85FDD}">
      <dgm:prSet/>
      <dgm:spPr/>
      <dgm:t>
        <a:bodyPr/>
        <a:lstStyle/>
        <a:p>
          <a:endParaRPr lang="en-US"/>
        </a:p>
      </dgm:t>
    </dgm:pt>
    <dgm:pt modelId="{BAA7E64F-9B13-44A7-ACB2-FC9E1E58941B}" type="sibTrans" cxnId="{44861D04-6C53-4AB3-9B08-B40C3CF85FDD}">
      <dgm:prSet/>
      <dgm:spPr/>
      <dgm:t>
        <a:bodyPr/>
        <a:lstStyle/>
        <a:p>
          <a:endParaRPr lang="en-US"/>
        </a:p>
      </dgm:t>
    </dgm:pt>
    <dgm:pt modelId="{86899099-EE0D-4C4C-A72D-9B2B3FD72B69}">
      <dgm:prSet/>
      <dgm:spPr/>
      <dgm:t>
        <a:bodyPr/>
        <a:lstStyle/>
        <a:p>
          <a:r>
            <a:rPr lang="en-US"/>
            <a:t>“Self-Mutilation (SM) refers to the deliberate, direct destruction or alteration of body tissue without conscious suicidal intent.” (Favazza,1998, p. 260). </a:t>
          </a:r>
        </a:p>
      </dgm:t>
    </dgm:pt>
    <dgm:pt modelId="{CDA148A2-3B6D-411D-AA57-9DF630FD590B}" type="parTrans" cxnId="{F525F650-AF4C-4094-B5F1-46E86C28E97B}">
      <dgm:prSet/>
      <dgm:spPr/>
      <dgm:t>
        <a:bodyPr/>
        <a:lstStyle/>
        <a:p>
          <a:endParaRPr lang="en-US"/>
        </a:p>
      </dgm:t>
    </dgm:pt>
    <dgm:pt modelId="{293523C1-5B36-4560-82F8-30ABB37CD705}" type="sibTrans" cxnId="{F525F650-AF4C-4094-B5F1-46E86C28E97B}">
      <dgm:prSet/>
      <dgm:spPr/>
      <dgm:t>
        <a:bodyPr/>
        <a:lstStyle/>
        <a:p>
          <a:endParaRPr lang="en-US"/>
        </a:p>
      </dgm:t>
    </dgm:pt>
    <dgm:pt modelId="{3213E2C0-C339-4B39-934F-B1C50A059B39}">
      <dgm:prSet/>
      <dgm:spPr/>
      <dgm:t>
        <a:bodyPr/>
        <a:lstStyle/>
        <a:p>
          <a:r>
            <a:rPr lang="en-US"/>
            <a:t>Many researchers further clarify this definition to exclude socially acceptable forms of SI such as ear piercing and tattooing (Walsh &amp; Rosen, 1988) and SI which can accompany autism or other developmental disorders (Ross, et. al., 2009). </a:t>
          </a:r>
        </a:p>
      </dgm:t>
    </dgm:pt>
    <dgm:pt modelId="{56AC3FB1-1513-48DA-B630-11404E294D66}" type="parTrans" cxnId="{F371E4B3-B303-4B74-80C6-BA0258919129}">
      <dgm:prSet/>
      <dgm:spPr/>
      <dgm:t>
        <a:bodyPr/>
        <a:lstStyle/>
        <a:p>
          <a:endParaRPr lang="en-US"/>
        </a:p>
      </dgm:t>
    </dgm:pt>
    <dgm:pt modelId="{390D79CA-7B2D-453A-AA57-65953052A8FB}" type="sibTrans" cxnId="{F371E4B3-B303-4B74-80C6-BA0258919129}">
      <dgm:prSet/>
      <dgm:spPr/>
      <dgm:t>
        <a:bodyPr/>
        <a:lstStyle/>
        <a:p>
          <a:endParaRPr lang="en-US"/>
        </a:p>
      </dgm:t>
    </dgm:pt>
    <dgm:pt modelId="{6DA47BA0-D52B-4DCF-AE78-F5CAB9D4574E}">
      <dgm:prSet/>
      <dgm:spPr/>
      <dgm:t>
        <a:bodyPr/>
        <a:lstStyle/>
        <a:p>
          <a:r>
            <a:rPr lang="en-US"/>
            <a:t>In my work, SI refers to these deliberately destructive acts resulting in tissue damage that are not intended as an act of suicide, are not widely socially acceptable, and are not due to intellectual disability, autism, or other developmental disorders. </a:t>
          </a:r>
        </a:p>
      </dgm:t>
    </dgm:pt>
    <dgm:pt modelId="{CD453CCE-3D45-487B-91DD-9C78F1BD1C47}" type="parTrans" cxnId="{6B2822E0-4A22-49DC-B53A-13869C1DC18A}">
      <dgm:prSet/>
      <dgm:spPr/>
      <dgm:t>
        <a:bodyPr/>
        <a:lstStyle/>
        <a:p>
          <a:endParaRPr lang="en-US"/>
        </a:p>
      </dgm:t>
    </dgm:pt>
    <dgm:pt modelId="{2342F8EB-BD39-4CDD-97F8-1BF595F1C101}" type="sibTrans" cxnId="{6B2822E0-4A22-49DC-B53A-13869C1DC18A}">
      <dgm:prSet/>
      <dgm:spPr/>
      <dgm:t>
        <a:bodyPr/>
        <a:lstStyle/>
        <a:p>
          <a:endParaRPr lang="en-US"/>
        </a:p>
      </dgm:t>
    </dgm:pt>
    <dgm:pt modelId="{48FA0109-C78F-4DB3-994E-8A527CE8F24B}" type="pres">
      <dgm:prSet presAssocID="{50D76E6D-1078-4D9A-9DBF-D5AC8A1F16B6}" presName="linear" presStyleCnt="0">
        <dgm:presLayoutVars>
          <dgm:animLvl val="lvl"/>
          <dgm:resizeHandles val="exact"/>
        </dgm:presLayoutVars>
      </dgm:prSet>
      <dgm:spPr/>
    </dgm:pt>
    <dgm:pt modelId="{861B46D1-99E8-4EAD-A649-2EB874E03565}" type="pres">
      <dgm:prSet presAssocID="{D6955F6D-4023-4224-833D-665F46651852}" presName="parentText" presStyleLbl="node1" presStyleIdx="0" presStyleCnt="4">
        <dgm:presLayoutVars>
          <dgm:chMax val="0"/>
          <dgm:bulletEnabled val="1"/>
        </dgm:presLayoutVars>
      </dgm:prSet>
      <dgm:spPr/>
    </dgm:pt>
    <dgm:pt modelId="{A7E438FB-1643-46F4-9EBC-5BB4031C97D6}" type="pres">
      <dgm:prSet presAssocID="{BAA7E64F-9B13-44A7-ACB2-FC9E1E58941B}" presName="spacer" presStyleCnt="0"/>
      <dgm:spPr/>
    </dgm:pt>
    <dgm:pt modelId="{08B1B005-1D79-421B-96D9-602C462CAEA5}" type="pres">
      <dgm:prSet presAssocID="{86899099-EE0D-4C4C-A72D-9B2B3FD72B69}" presName="parentText" presStyleLbl="node1" presStyleIdx="1" presStyleCnt="4">
        <dgm:presLayoutVars>
          <dgm:chMax val="0"/>
          <dgm:bulletEnabled val="1"/>
        </dgm:presLayoutVars>
      </dgm:prSet>
      <dgm:spPr/>
    </dgm:pt>
    <dgm:pt modelId="{0F68CC28-32DD-4988-AFAC-D3E2EF2F37E7}" type="pres">
      <dgm:prSet presAssocID="{293523C1-5B36-4560-82F8-30ABB37CD705}" presName="spacer" presStyleCnt="0"/>
      <dgm:spPr/>
    </dgm:pt>
    <dgm:pt modelId="{B41E2692-1684-4B9B-ACE6-D9BB48CA22FA}" type="pres">
      <dgm:prSet presAssocID="{3213E2C0-C339-4B39-934F-B1C50A059B39}" presName="parentText" presStyleLbl="node1" presStyleIdx="2" presStyleCnt="4">
        <dgm:presLayoutVars>
          <dgm:chMax val="0"/>
          <dgm:bulletEnabled val="1"/>
        </dgm:presLayoutVars>
      </dgm:prSet>
      <dgm:spPr/>
    </dgm:pt>
    <dgm:pt modelId="{063943CF-24EA-4D4C-9C47-46757B301580}" type="pres">
      <dgm:prSet presAssocID="{390D79CA-7B2D-453A-AA57-65953052A8FB}" presName="spacer" presStyleCnt="0"/>
      <dgm:spPr/>
    </dgm:pt>
    <dgm:pt modelId="{B0036159-0470-4B27-95FD-DF09F50CEBCC}" type="pres">
      <dgm:prSet presAssocID="{6DA47BA0-D52B-4DCF-AE78-F5CAB9D4574E}" presName="parentText" presStyleLbl="node1" presStyleIdx="3" presStyleCnt="4">
        <dgm:presLayoutVars>
          <dgm:chMax val="0"/>
          <dgm:bulletEnabled val="1"/>
        </dgm:presLayoutVars>
      </dgm:prSet>
      <dgm:spPr/>
    </dgm:pt>
  </dgm:ptLst>
  <dgm:cxnLst>
    <dgm:cxn modelId="{44861D04-6C53-4AB3-9B08-B40C3CF85FDD}" srcId="{50D76E6D-1078-4D9A-9DBF-D5AC8A1F16B6}" destId="{D6955F6D-4023-4224-833D-665F46651852}" srcOrd="0" destOrd="0" parTransId="{94457F0D-E467-4D40-84B8-C370321CB4D5}" sibTransId="{BAA7E64F-9B13-44A7-ACB2-FC9E1E58941B}"/>
    <dgm:cxn modelId="{B7C9C906-84A7-43C4-A059-5A729E235072}" type="presOf" srcId="{6DA47BA0-D52B-4DCF-AE78-F5CAB9D4574E}" destId="{B0036159-0470-4B27-95FD-DF09F50CEBCC}" srcOrd="0" destOrd="0" presId="urn:microsoft.com/office/officeart/2005/8/layout/vList2"/>
    <dgm:cxn modelId="{F525F650-AF4C-4094-B5F1-46E86C28E97B}" srcId="{50D76E6D-1078-4D9A-9DBF-D5AC8A1F16B6}" destId="{86899099-EE0D-4C4C-A72D-9B2B3FD72B69}" srcOrd="1" destOrd="0" parTransId="{CDA148A2-3B6D-411D-AA57-9DF630FD590B}" sibTransId="{293523C1-5B36-4560-82F8-30ABB37CD705}"/>
    <dgm:cxn modelId="{37540C59-A470-466B-92DD-F7FA11769E03}" type="presOf" srcId="{50D76E6D-1078-4D9A-9DBF-D5AC8A1F16B6}" destId="{48FA0109-C78F-4DB3-994E-8A527CE8F24B}" srcOrd="0" destOrd="0" presId="urn:microsoft.com/office/officeart/2005/8/layout/vList2"/>
    <dgm:cxn modelId="{0EA02582-F311-4EFD-A3B2-8A69F5BC77B4}" type="presOf" srcId="{3213E2C0-C339-4B39-934F-B1C50A059B39}" destId="{B41E2692-1684-4B9B-ACE6-D9BB48CA22FA}" srcOrd="0" destOrd="0" presId="urn:microsoft.com/office/officeart/2005/8/layout/vList2"/>
    <dgm:cxn modelId="{F371E4B3-B303-4B74-80C6-BA0258919129}" srcId="{50D76E6D-1078-4D9A-9DBF-D5AC8A1F16B6}" destId="{3213E2C0-C339-4B39-934F-B1C50A059B39}" srcOrd="2" destOrd="0" parTransId="{56AC3FB1-1513-48DA-B630-11404E294D66}" sibTransId="{390D79CA-7B2D-453A-AA57-65953052A8FB}"/>
    <dgm:cxn modelId="{F220D7C0-1576-4C4D-B51D-BE52D6D15E93}" type="presOf" srcId="{D6955F6D-4023-4224-833D-665F46651852}" destId="{861B46D1-99E8-4EAD-A649-2EB874E03565}" srcOrd="0" destOrd="0" presId="urn:microsoft.com/office/officeart/2005/8/layout/vList2"/>
    <dgm:cxn modelId="{FF5EF1D5-7218-41D1-87D9-FCE2A6B27F67}" type="presOf" srcId="{86899099-EE0D-4C4C-A72D-9B2B3FD72B69}" destId="{08B1B005-1D79-421B-96D9-602C462CAEA5}" srcOrd="0" destOrd="0" presId="urn:microsoft.com/office/officeart/2005/8/layout/vList2"/>
    <dgm:cxn modelId="{6B2822E0-4A22-49DC-B53A-13869C1DC18A}" srcId="{50D76E6D-1078-4D9A-9DBF-D5AC8A1F16B6}" destId="{6DA47BA0-D52B-4DCF-AE78-F5CAB9D4574E}" srcOrd="3" destOrd="0" parTransId="{CD453CCE-3D45-487B-91DD-9C78F1BD1C47}" sibTransId="{2342F8EB-BD39-4CDD-97F8-1BF595F1C101}"/>
    <dgm:cxn modelId="{1BC08354-38E0-4F13-AAE4-89C222963175}" type="presParOf" srcId="{48FA0109-C78F-4DB3-994E-8A527CE8F24B}" destId="{861B46D1-99E8-4EAD-A649-2EB874E03565}" srcOrd="0" destOrd="0" presId="urn:microsoft.com/office/officeart/2005/8/layout/vList2"/>
    <dgm:cxn modelId="{40326911-1FE4-4EFA-AD80-8E56BB865531}" type="presParOf" srcId="{48FA0109-C78F-4DB3-994E-8A527CE8F24B}" destId="{A7E438FB-1643-46F4-9EBC-5BB4031C97D6}" srcOrd="1" destOrd="0" presId="urn:microsoft.com/office/officeart/2005/8/layout/vList2"/>
    <dgm:cxn modelId="{D9CAA650-543A-41E0-9CEE-B16DD7BB4D20}" type="presParOf" srcId="{48FA0109-C78F-4DB3-994E-8A527CE8F24B}" destId="{08B1B005-1D79-421B-96D9-602C462CAEA5}" srcOrd="2" destOrd="0" presId="urn:microsoft.com/office/officeart/2005/8/layout/vList2"/>
    <dgm:cxn modelId="{6661B5D8-7CB8-4B8A-AE79-990AA1C64DD2}" type="presParOf" srcId="{48FA0109-C78F-4DB3-994E-8A527CE8F24B}" destId="{0F68CC28-32DD-4988-AFAC-D3E2EF2F37E7}" srcOrd="3" destOrd="0" presId="urn:microsoft.com/office/officeart/2005/8/layout/vList2"/>
    <dgm:cxn modelId="{FAFA073D-8140-427C-AFFD-4D00886F900A}" type="presParOf" srcId="{48FA0109-C78F-4DB3-994E-8A527CE8F24B}" destId="{B41E2692-1684-4B9B-ACE6-D9BB48CA22FA}" srcOrd="4" destOrd="0" presId="urn:microsoft.com/office/officeart/2005/8/layout/vList2"/>
    <dgm:cxn modelId="{09445F85-8776-4D28-B3C6-AFAAC40F9753}" type="presParOf" srcId="{48FA0109-C78F-4DB3-994E-8A527CE8F24B}" destId="{063943CF-24EA-4D4C-9C47-46757B301580}" srcOrd="5" destOrd="0" presId="urn:microsoft.com/office/officeart/2005/8/layout/vList2"/>
    <dgm:cxn modelId="{5D528C69-D65B-49D9-8EDB-60B66205FC0B}" type="presParOf" srcId="{48FA0109-C78F-4DB3-994E-8A527CE8F24B}" destId="{B0036159-0470-4B27-95FD-DF09F50CEBC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5A8A2A-D2F6-4784-908E-15F0AFFB8F5E}"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FB133DF-7C8A-409C-9137-7EBBC737F05B}">
      <dgm:prSet/>
      <dgm:spPr/>
      <dgm:t>
        <a:bodyPr/>
        <a:lstStyle/>
        <a:p>
          <a:pPr>
            <a:lnSpc>
              <a:spcPct val="100000"/>
            </a:lnSpc>
          </a:pPr>
          <a:r>
            <a:rPr lang="en-US" b="1" baseline="0"/>
            <a:t>Proposed Criteria</a:t>
          </a:r>
          <a:endParaRPr lang="en-US"/>
        </a:p>
      </dgm:t>
    </dgm:pt>
    <dgm:pt modelId="{D454390B-6FE1-4417-9925-F2BB0EF28BBE}" type="parTrans" cxnId="{E4CA6AA2-79E7-444C-8ED8-5F2EB32EEFBD}">
      <dgm:prSet/>
      <dgm:spPr/>
      <dgm:t>
        <a:bodyPr/>
        <a:lstStyle/>
        <a:p>
          <a:endParaRPr lang="en-US"/>
        </a:p>
      </dgm:t>
    </dgm:pt>
    <dgm:pt modelId="{FD787E73-E3AA-4E46-B4B0-26566FDD668C}" type="sibTrans" cxnId="{E4CA6AA2-79E7-444C-8ED8-5F2EB32EEFBD}">
      <dgm:prSet/>
      <dgm:spPr/>
      <dgm:t>
        <a:bodyPr/>
        <a:lstStyle/>
        <a:p>
          <a:endParaRPr lang="en-US"/>
        </a:p>
      </dgm:t>
    </dgm:pt>
    <dgm:pt modelId="{38291233-3C82-4541-AD27-0A2A61034FE1}">
      <dgm:prSet/>
      <dgm:spPr/>
      <dgm:t>
        <a:bodyPr/>
        <a:lstStyle/>
        <a:p>
          <a:pPr>
            <a:lnSpc>
              <a:spcPct val="100000"/>
            </a:lnSpc>
          </a:pPr>
          <a:r>
            <a:rPr lang="en-US" baseline="0"/>
            <a:t>In the last year, the individual has, on 5 or more days, engaged in intentional self-inflicted damage to the surface of his or her body of a sort likely to induce bleeding, bruising, or pain (e.g., cutting, burning, stabbing, hitting, excessive rubbing), with the expectation that the injury will lead to only minor or moderate physical harm (i.e., there is no suicidal intent).</a:t>
          </a:r>
          <a:endParaRPr lang="en-US"/>
        </a:p>
      </dgm:t>
    </dgm:pt>
    <dgm:pt modelId="{9EF5EBC3-8765-41D7-88F7-D6584909BD17}" type="parTrans" cxnId="{02036986-A2F0-4946-821A-F36F66866BF6}">
      <dgm:prSet/>
      <dgm:spPr/>
      <dgm:t>
        <a:bodyPr/>
        <a:lstStyle/>
        <a:p>
          <a:endParaRPr lang="en-US"/>
        </a:p>
      </dgm:t>
    </dgm:pt>
    <dgm:pt modelId="{691A2F16-A4B3-46AA-9809-E42B5D5CBEE2}" type="sibTrans" cxnId="{02036986-A2F0-4946-821A-F36F66866BF6}">
      <dgm:prSet/>
      <dgm:spPr/>
      <dgm:t>
        <a:bodyPr/>
        <a:lstStyle/>
        <a:p>
          <a:endParaRPr lang="en-US"/>
        </a:p>
      </dgm:t>
    </dgm:pt>
    <dgm:pt modelId="{5D055AF7-F47E-4B7D-B80B-F57595DAEEBC}">
      <dgm:prSet/>
      <dgm:spPr/>
      <dgm:t>
        <a:bodyPr/>
        <a:lstStyle/>
        <a:p>
          <a:pPr>
            <a:lnSpc>
              <a:spcPct val="100000"/>
            </a:lnSpc>
          </a:pPr>
          <a:r>
            <a:rPr lang="en-US" b="1" baseline="0"/>
            <a:t>Note:</a:t>
          </a:r>
          <a:r>
            <a:rPr lang="en-US" baseline="0"/>
            <a:t> The absence of suicidal intent has either been stated by the individual or can be inferred by the individual’s repeated engagement in a behavior that the individual knows, or has learned, is not likely to result in death.</a:t>
          </a:r>
          <a:endParaRPr lang="en-US"/>
        </a:p>
      </dgm:t>
    </dgm:pt>
    <dgm:pt modelId="{A62C5ABA-3E20-46C4-88C5-5EC58B1B5D10}" type="parTrans" cxnId="{C8D381C6-13D6-4F76-B823-77AB7D404F4C}">
      <dgm:prSet/>
      <dgm:spPr/>
      <dgm:t>
        <a:bodyPr/>
        <a:lstStyle/>
        <a:p>
          <a:endParaRPr lang="en-US"/>
        </a:p>
      </dgm:t>
    </dgm:pt>
    <dgm:pt modelId="{70070C10-A8F6-4EFA-B89F-904FEE33A0C0}" type="sibTrans" cxnId="{C8D381C6-13D6-4F76-B823-77AB7D404F4C}">
      <dgm:prSet/>
      <dgm:spPr/>
      <dgm:t>
        <a:bodyPr/>
        <a:lstStyle/>
        <a:p>
          <a:endParaRPr lang="en-US"/>
        </a:p>
      </dgm:t>
    </dgm:pt>
    <dgm:pt modelId="{29BD027D-151A-409E-B345-64855A8DB6F2}">
      <dgm:prSet/>
      <dgm:spPr/>
      <dgm:t>
        <a:bodyPr/>
        <a:lstStyle/>
        <a:p>
          <a:pPr>
            <a:lnSpc>
              <a:spcPct val="100000"/>
            </a:lnSpc>
          </a:pPr>
          <a:r>
            <a:rPr lang="en-US" baseline="0"/>
            <a:t>The individual engages in the self-injurious behavior with one or more of the following expectations:</a:t>
          </a:r>
          <a:endParaRPr lang="en-US"/>
        </a:p>
      </dgm:t>
    </dgm:pt>
    <dgm:pt modelId="{0F585C7A-461F-486D-8663-5C2C6B62C986}" type="parTrans" cxnId="{420D977F-A24B-43B3-B23D-E84A41CC1950}">
      <dgm:prSet/>
      <dgm:spPr/>
      <dgm:t>
        <a:bodyPr/>
        <a:lstStyle/>
        <a:p>
          <a:endParaRPr lang="en-US"/>
        </a:p>
      </dgm:t>
    </dgm:pt>
    <dgm:pt modelId="{DA53D3F0-C2C3-48EC-9C5D-74ADC5FEB35F}" type="sibTrans" cxnId="{420D977F-A24B-43B3-B23D-E84A41CC1950}">
      <dgm:prSet/>
      <dgm:spPr/>
      <dgm:t>
        <a:bodyPr/>
        <a:lstStyle/>
        <a:p>
          <a:endParaRPr lang="en-US"/>
        </a:p>
      </dgm:t>
    </dgm:pt>
    <dgm:pt modelId="{94FEB7DC-5CE1-48E2-9C35-D1F068E210B3}">
      <dgm:prSet/>
      <dgm:spPr/>
      <dgm:t>
        <a:bodyPr/>
        <a:lstStyle/>
        <a:p>
          <a:pPr>
            <a:lnSpc>
              <a:spcPct val="100000"/>
            </a:lnSpc>
          </a:pPr>
          <a:r>
            <a:rPr lang="en-US" baseline="0"/>
            <a:t>To obtain relief from a negative feeling or cognitive state.</a:t>
          </a:r>
          <a:endParaRPr lang="en-US"/>
        </a:p>
      </dgm:t>
    </dgm:pt>
    <dgm:pt modelId="{8CF4AE98-015B-4F56-9B6D-23380F400DD9}" type="parTrans" cxnId="{C082EF5A-1351-4C86-8134-952B7D496632}">
      <dgm:prSet/>
      <dgm:spPr/>
      <dgm:t>
        <a:bodyPr/>
        <a:lstStyle/>
        <a:p>
          <a:endParaRPr lang="en-US"/>
        </a:p>
      </dgm:t>
    </dgm:pt>
    <dgm:pt modelId="{7815A681-8F42-49F7-831D-258289FE38B8}" type="sibTrans" cxnId="{C082EF5A-1351-4C86-8134-952B7D496632}">
      <dgm:prSet/>
      <dgm:spPr/>
      <dgm:t>
        <a:bodyPr/>
        <a:lstStyle/>
        <a:p>
          <a:endParaRPr lang="en-US"/>
        </a:p>
      </dgm:t>
    </dgm:pt>
    <dgm:pt modelId="{A8D78375-B861-42CF-B8AF-34F18C2D0EC9}">
      <dgm:prSet/>
      <dgm:spPr/>
      <dgm:t>
        <a:bodyPr/>
        <a:lstStyle/>
        <a:p>
          <a:pPr>
            <a:lnSpc>
              <a:spcPct val="100000"/>
            </a:lnSpc>
          </a:pPr>
          <a:r>
            <a:rPr lang="en-US" baseline="0"/>
            <a:t>To resolve an interpersonal difficulty.</a:t>
          </a:r>
          <a:endParaRPr lang="en-US"/>
        </a:p>
      </dgm:t>
    </dgm:pt>
    <dgm:pt modelId="{2C8F80EB-E1FC-4F23-85D6-E23F6EA606C1}" type="parTrans" cxnId="{A585301B-3579-4C34-A613-80DCB600B2A8}">
      <dgm:prSet/>
      <dgm:spPr/>
      <dgm:t>
        <a:bodyPr/>
        <a:lstStyle/>
        <a:p>
          <a:endParaRPr lang="en-US"/>
        </a:p>
      </dgm:t>
    </dgm:pt>
    <dgm:pt modelId="{60748EE9-F9E7-44FF-A9A7-0B968A307709}" type="sibTrans" cxnId="{A585301B-3579-4C34-A613-80DCB600B2A8}">
      <dgm:prSet/>
      <dgm:spPr/>
      <dgm:t>
        <a:bodyPr/>
        <a:lstStyle/>
        <a:p>
          <a:endParaRPr lang="en-US"/>
        </a:p>
      </dgm:t>
    </dgm:pt>
    <dgm:pt modelId="{F3CE77C4-3E00-4908-886C-13C3FFD1D14F}">
      <dgm:prSet/>
      <dgm:spPr/>
      <dgm:t>
        <a:bodyPr/>
        <a:lstStyle/>
        <a:p>
          <a:pPr>
            <a:lnSpc>
              <a:spcPct val="100000"/>
            </a:lnSpc>
          </a:pPr>
          <a:r>
            <a:rPr lang="en-US" baseline="0"/>
            <a:t>To induce a positive feeling state.</a:t>
          </a:r>
          <a:endParaRPr lang="en-US"/>
        </a:p>
      </dgm:t>
    </dgm:pt>
    <dgm:pt modelId="{72FF18C2-9BAD-442D-8608-99B597C7A785}" type="parTrans" cxnId="{2D99FCF4-8922-44C4-B716-501DDB6E2294}">
      <dgm:prSet/>
      <dgm:spPr/>
      <dgm:t>
        <a:bodyPr/>
        <a:lstStyle/>
        <a:p>
          <a:endParaRPr lang="en-US"/>
        </a:p>
      </dgm:t>
    </dgm:pt>
    <dgm:pt modelId="{C4497E9E-E6E3-4482-A60A-6C7C7BC78240}" type="sibTrans" cxnId="{2D99FCF4-8922-44C4-B716-501DDB6E2294}">
      <dgm:prSet/>
      <dgm:spPr/>
      <dgm:t>
        <a:bodyPr/>
        <a:lstStyle/>
        <a:p>
          <a:endParaRPr lang="en-US"/>
        </a:p>
      </dgm:t>
    </dgm:pt>
    <dgm:pt modelId="{77D4DF6A-F71B-48F4-9C18-1598ACCC8B29}">
      <dgm:prSet/>
      <dgm:spPr/>
      <dgm:t>
        <a:bodyPr/>
        <a:lstStyle/>
        <a:p>
          <a:pPr>
            <a:lnSpc>
              <a:spcPct val="100000"/>
            </a:lnSpc>
          </a:pPr>
          <a:r>
            <a:rPr lang="en-US" b="1" baseline="0"/>
            <a:t>Note:</a:t>
          </a:r>
          <a:r>
            <a:rPr lang="en-US" baseline="0"/>
            <a:t> The desired relief or response is experienced during or shortly after the self-injury, and the individual may display patterns of behavior suggesting a dependence on repeatedly engaging in it.</a:t>
          </a:r>
          <a:endParaRPr lang="en-US"/>
        </a:p>
      </dgm:t>
    </dgm:pt>
    <dgm:pt modelId="{5358458E-D8C8-4891-AE7A-4A62F2A5F1BD}" type="parTrans" cxnId="{BB784BD4-0527-4B97-822A-96759946BDF4}">
      <dgm:prSet/>
      <dgm:spPr/>
      <dgm:t>
        <a:bodyPr/>
        <a:lstStyle/>
        <a:p>
          <a:endParaRPr lang="en-US"/>
        </a:p>
      </dgm:t>
    </dgm:pt>
    <dgm:pt modelId="{AC75E883-84A3-4182-8E41-B0F3FC9ED57D}" type="sibTrans" cxnId="{BB784BD4-0527-4B97-822A-96759946BDF4}">
      <dgm:prSet/>
      <dgm:spPr/>
      <dgm:t>
        <a:bodyPr/>
        <a:lstStyle/>
        <a:p>
          <a:endParaRPr lang="en-US"/>
        </a:p>
      </dgm:t>
    </dgm:pt>
    <dgm:pt modelId="{4684A736-5813-49B7-A6FB-072ABBAB5299}" type="pres">
      <dgm:prSet presAssocID="{355A8A2A-D2F6-4784-908E-15F0AFFB8F5E}" presName="root" presStyleCnt="0">
        <dgm:presLayoutVars>
          <dgm:dir/>
          <dgm:resizeHandles val="exact"/>
        </dgm:presLayoutVars>
      </dgm:prSet>
      <dgm:spPr/>
    </dgm:pt>
    <dgm:pt modelId="{7714E6BD-9858-4885-A101-596A68FDBFCF}" type="pres">
      <dgm:prSet presAssocID="{4FB133DF-7C8A-409C-9137-7EBBC737F05B}" presName="compNode" presStyleCnt="0"/>
      <dgm:spPr/>
    </dgm:pt>
    <dgm:pt modelId="{B534AE92-B52D-4A5B-8C95-7C8B6D05265E}" type="pres">
      <dgm:prSet presAssocID="{4FB133DF-7C8A-409C-9137-7EBBC737F05B}" presName="bgRect" presStyleLbl="bgShp" presStyleIdx="0" presStyleCnt="4"/>
      <dgm:spPr/>
    </dgm:pt>
    <dgm:pt modelId="{B90BF401-1CF8-41C4-9445-CC93D390F3AD}" type="pres">
      <dgm:prSet presAssocID="{4FB133DF-7C8A-409C-9137-7EBBC737F05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DCC53314-8E33-4AA7-840D-4FAF6CB88167}" type="pres">
      <dgm:prSet presAssocID="{4FB133DF-7C8A-409C-9137-7EBBC737F05B}" presName="spaceRect" presStyleCnt="0"/>
      <dgm:spPr/>
    </dgm:pt>
    <dgm:pt modelId="{67B8DC8E-7F4D-4DAB-9832-E496775453E6}" type="pres">
      <dgm:prSet presAssocID="{4FB133DF-7C8A-409C-9137-7EBBC737F05B}" presName="parTx" presStyleLbl="revTx" presStyleIdx="0" presStyleCnt="6">
        <dgm:presLayoutVars>
          <dgm:chMax val="0"/>
          <dgm:chPref val="0"/>
        </dgm:presLayoutVars>
      </dgm:prSet>
      <dgm:spPr/>
    </dgm:pt>
    <dgm:pt modelId="{6B4340C7-0C24-41BB-B33A-14F888583512}" type="pres">
      <dgm:prSet presAssocID="{4FB133DF-7C8A-409C-9137-7EBBC737F05B}" presName="desTx" presStyleLbl="revTx" presStyleIdx="1" presStyleCnt="6">
        <dgm:presLayoutVars/>
      </dgm:prSet>
      <dgm:spPr/>
    </dgm:pt>
    <dgm:pt modelId="{0E4FEC2E-D5B6-439D-B503-BD4593022FF6}" type="pres">
      <dgm:prSet presAssocID="{FD787E73-E3AA-4E46-B4B0-26566FDD668C}" presName="sibTrans" presStyleCnt="0"/>
      <dgm:spPr/>
    </dgm:pt>
    <dgm:pt modelId="{D11AEF06-4E4D-43BE-A2D7-5761DC4902A5}" type="pres">
      <dgm:prSet presAssocID="{5D055AF7-F47E-4B7D-B80B-F57595DAEEBC}" presName="compNode" presStyleCnt="0"/>
      <dgm:spPr/>
    </dgm:pt>
    <dgm:pt modelId="{3689D140-B68D-4B3B-9173-A7E65D1C63A4}" type="pres">
      <dgm:prSet presAssocID="{5D055AF7-F47E-4B7D-B80B-F57595DAEEBC}" presName="bgRect" presStyleLbl="bgShp" presStyleIdx="1" presStyleCnt="4"/>
      <dgm:spPr/>
    </dgm:pt>
    <dgm:pt modelId="{899B929D-4ACC-4C6D-8694-CADA961C8F6A}" type="pres">
      <dgm:prSet presAssocID="{5D055AF7-F47E-4B7D-B80B-F57595DAEEB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35480A82-BF39-46A1-BB4B-1CD026146423}" type="pres">
      <dgm:prSet presAssocID="{5D055AF7-F47E-4B7D-B80B-F57595DAEEBC}" presName="spaceRect" presStyleCnt="0"/>
      <dgm:spPr/>
    </dgm:pt>
    <dgm:pt modelId="{B61B6FAA-B40E-448E-9C78-23DE57A9F55B}" type="pres">
      <dgm:prSet presAssocID="{5D055AF7-F47E-4B7D-B80B-F57595DAEEBC}" presName="parTx" presStyleLbl="revTx" presStyleIdx="2" presStyleCnt="6">
        <dgm:presLayoutVars>
          <dgm:chMax val="0"/>
          <dgm:chPref val="0"/>
        </dgm:presLayoutVars>
      </dgm:prSet>
      <dgm:spPr/>
    </dgm:pt>
    <dgm:pt modelId="{B9B16D16-8A14-48B3-A278-0F5CF50464D9}" type="pres">
      <dgm:prSet presAssocID="{70070C10-A8F6-4EFA-B89F-904FEE33A0C0}" presName="sibTrans" presStyleCnt="0"/>
      <dgm:spPr/>
    </dgm:pt>
    <dgm:pt modelId="{F554A378-FC8C-40D7-A351-5B086D9856C1}" type="pres">
      <dgm:prSet presAssocID="{29BD027D-151A-409E-B345-64855A8DB6F2}" presName="compNode" presStyleCnt="0"/>
      <dgm:spPr/>
    </dgm:pt>
    <dgm:pt modelId="{5D8157AA-99A4-4057-8D6F-72EE4E0A79E1}" type="pres">
      <dgm:prSet presAssocID="{29BD027D-151A-409E-B345-64855A8DB6F2}" presName="bgRect" presStyleLbl="bgShp" presStyleIdx="2" presStyleCnt="4"/>
      <dgm:spPr/>
    </dgm:pt>
    <dgm:pt modelId="{BE1CDD10-68B2-47D1-844E-EF4E6541048F}" type="pres">
      <dgm:prSet presAssocID="{29BD027D-151A-409E-B345-64855A8DB6F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BF90B4F1-D70E-4374-91CA-E757291E7A8B}" type="pres">
      <dgm:prSet presAssocID="{29BD027D-151A-409E-B345-64855A8DB6F2}" presName="spaceRect" presStyleCnt="0"/>
      <dgm:spPr/>
    </dgm:pt>
    <dgm:pt modelId="{1A7DC58E-96E7-4111-A7DF-5B61E1A8EA7C}" type="pres">
      <dgm:prSet presAssocID="{29BD027D-151A-409E-B345-64855A8DB6F2}" presName="parTx" presStyleLbl="revTx" presStyleIdx="3" presStyleCnt="6">
        <dgm:presLayoutVars>
          <dgm:chMax val="0"/>
          <dgm:chPref val="0"/>
        </dgm:presLayoutVars>
      </dgm:prSet>
      <dgm:spPr/>
    </dgm:pt>
    <dgm:pt modelId="{9B2E0F27-8C51-4E97-AB62-D051E3CA3575}" type="pres">
      <dgm:prSet presAssocID="{29BD027D-151A-409E-B345-64855A8DB6F2}" presName="desTx" presStyleLbl="revTx" presStyleIdx="4" presStyleCnt="6">
        <dgm:presLayoutVars/>
      </dgm:prSet>
      <dgm:spPr/>
    </dgm:pt>
    <dgm:pt modelId="{86814D30-17B3-4B4A-B8D5-DE9CFC29BE24}" type="pres">
      <dgm:prSet presAssocID="{DA53D3F0-C2C3-48EC-9C5D-74ADC5FEB35F}" presName="sibTrans" presStyleCnt="0"/>
      <dgm:spPr/>
    </dgm:pt>
    <dgm:pt modelId="{2998537A-B0DA-4D83-A94E-B1B4FAE2CEE6}" type="pres">
      <dgm:prSet presAssocID="{77D4DF6A-F71B-48F4-9C18-1598ACCC8B29}" presName="compNode" presStyleCnt="0"/>
      <dgm:spPr/>
    </dgm:pt>
    <dgm:pt modelId="{D084755A-A9D3-454A-AA57-094C386AD83A}" type="pres">
      <dgm:prSet presAssocID="{77D4DF6A-F71B-48F4-9C18-1598ACCC8B29}" presName="bgRect" presStyleLbl="bgShp" presStyleIdx="3" presStyleCnt="4"/>
      <dgm:spPr/>
    </dgm:pt>
    <dgm:pt modelId="{25EBF40A-6F1C-4A3B-A6F2-1298B6FF3E5E}" type="pres">
      <dgm:prSet presAssocID="{77D4DF6A-F71B-48F4-9C18-1598ACCC8B2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mbulance"/>
        </a:ext>
      </dgm:extLst>
    </dgm:pt>
    <dgm:pt modelId="{B3679158-A847-4911-A190-9B9F547BA22E}" type="pres">
      <dgm:prSet presAssocID="{77D4DF6A-F71B-48F4-9C18-1598ACCC8B29}" presName="spaceRect" presStyleCnt="0"/>
      <dgm:spPr/>
    </dgm:pt>
    <dgm:pt modelId="{E86B398B-840A-426B-8C58-41CE60224D04}" type="pres">
      <dgm:prSet presAssocID="{77D4DF6A-F71B-48F4-9C18-1598ACCC8B29}" presName="parTx" presStyleLbl="revTx" presStyleIdx="5" presStyleCnt="6">
        <dgm:presLayoutVars>
          <dgm:chMax val="0"/>
          <dgm:chPref val="0"/>
        </dgm:presLayoutVars>
      </dgm:prSet>
      <dgm:spPr/>
    </dgm:pt>
  </dgm:ptLst>
  <dgm:cxnLst>
    <dgm:cxn modelId="{A585301B-3579-4C34-A613-80DCB600B2A8}" srcId="{29BD027D-151A-409E-B345-64855A8DB6F2}" destId="{A8D78375-B861-42CF-B8AF-34F18C2D0EC9}" srcOrd="1" destOrd="0" parTransId="{2C8F80EB-E1FC-4F23-85D6-E23F6EA606C1}" sibTransId="{60748EE9-F9E7-44FF-A9A7-0B968A307709}"/>
    <dgm:cxn modelId="{442E9A2A-95EA-492E-B8A2-D13435B7A6FD}" type="presOf" srcId="{4FB133DF-7C8A-409C-9137-7EBBC737F05B}" destId="{67B8DC8E-7F4D-4DAB-9832-E496775453E6}" srcOrd="0" destOrd="0" presId="urn:microsoft.com/office/officeart/2018/2/layout/IconVerticalSolidList"/>
    <dgm:cxn modelId="{9A9F444C-6CA2-4CA1-BB8B-7CDA4BB3B8D3}" type="presOf" srcId="{A8D78375-B861-42CF-B8AF-34F18C2D0EC9}" destId="{9B2E0F27-8C51-4E97-AB62-D051E3CA3575}" srcOrd="0" destOrd="1" presId="urn:microsoft.com/office/officeart/2018/2/layout/IconVerticalSolidList"/>
    <dgm:cxn modelId="{C082EF5A-1351-4C86-8134-952B7D496632}" srcId="{29BD027D-151A-409E-B345-64855A8DB6F2}" destId="{94FEB7DC-5CE1-48E2-9C35-D1F068E210B3}" srcOrd="0" destOrd="0" parTransId="{8CF4AE98-015B-4F56-9B6D-23380F400DD9}" sibTransId="{7815A681-8F42-49F7-831D-258289FE38B8}"/>
    <dgm:cxn modelId="{8DE8F371-79A5-4833-A181-DC0535122AD2}" type="presOf" srcId="{29BD027D-151A-409E-B345-64855A8DB6F2}" destId="{1A7DC58E-96E7-4111-A7DF-5B61E1A8EA7C}" srcOrd="0" destOrd="0" presId="urn:microsoft.com/office/officeart/2018/2/layout/IconVerticalSolidList"/>
    <dgm:cxn modelId="{DC8F2475-0FE0-4EE1-8933-B477B3EC60CF}" type="presOf" srcId="{355A8A2A-D2F6-4784-908E-15F0AFFB8F5E}" destId="{4684A736-5813-49B7-A6FB-072ABBAB5299}" srcOrd="0" destOrd="0" presId="urn:microsoft.com/office/officeart/2018/2/layout/IconVerticalSolidList"/>
    <dgm:cxn modelId="{420D977F-A24B-43B3-B23D-E84A41CC1950}" srcId="{355A8A2A-D2F6-4784-908E-15F0AFFB8F5E}" destId="{29BD027D-151A-409E-B345-64855A8DB6F2}" srcOrd="2" destOrd="0" parTransId="{0F585C7A-461F-486D-8663-5C2C6B62C986}" sibTransId="{DA53D3F0-C2C3-48EC-9C5D-74ADC5FEB35F}"/>
    <dgm:cxn modelId="{02036986-A2F0-4946-821A-F36F66866BF6}" srcId="{4FB133DF-7C8A-409C-9137-7EBBC737F05B}" destId="{38291233-3C82-4541-AD27-0A2A61034FE1}" srcOrd="0" destOrd="0" parTransId="{9EF5EBC3-8765-41D7-88F7-D6584909BD17}" sibTransId="{691A2F16-A4B3-46AA-9809-E42B5D5CBEE2}"/>
    <dgm:cxn modelId="{C968B086-E467-42B9-9CB7-BDB94A7FE7A3}" type="presOf" srcId="{F3CE77C4-3E00-4908-886C-13C3FFD1D14F}" destId="{9B2E0F27-8C51-4E97-AB62-D051E3CA3575}" srcOrd="0" destOrd="2" presId="urn:microsoft.com/office/officeart/2018/2/layout/IconVerticalSolidList"/>
    <dgm:cxn modelId="{CBFC4A9C-06A2-451C-AA24-A38EE5947B60}" type="presOf" srcId="{38291233-3C82-4541-AD27-0A2A61034FE1}" destId="{6B4340C7-0C24-41BB-B33A-14F888583512}" srcOrd="0" destOrd="0" presId="urn:microsoft.com/office/officeart/2018/2/layout/IconVerticalSolidList"/>
    <dgm:cxn modelId="{E4CA6AA2-79E7-444C-8ED8-5F2EB32EEFBD}" srcId="{355A8A2A-D2F6-4784-908E-15F0AFFB8F5E}" destId="{4FB133DF-7C8A-409C-9137-7EBBC737F05B}" srcOrd="0" destOrd="0" parTransId="{D454390B-6FE1-4417-9925-F2BB0EF28BBE}" sibTransId="{FD787E73-E3AA-4E46-B4B0-26566FDD668C}"/>
    <dgm:cxn modelId="{6F2FE9A4-2AF4-424F-8929-A998F8FA730D}" type="presOf" srcId="{5D055AF7-F47E-4B7D-B80B-F57595DAEEBC}" destId="{B61B6FAA-B40E-448E-9C78-23DE57A9F55B}" srcOrd="0" destOrd="0" presId="urn:microsoft.com/office/officeart/2018/2/layout/IconVerticalSolidList"/>
    <dgm:cxn modelId="{C8D381C6-13D6-4F76-B823-77AB7D404F4C}" srcId="{355A8A2A-D2F6-4784-908E-15F0AFFB8F5E}" destId="{5D055AF7-F47E-4B7D-B80B-F57595DAEEBC}" srcOrd="1" destOrd="0" parTransId="{A62C5ABA-3E20-46C4-88C5-5EC58B1B5D10}" sibTransId="{70070C10-A8F6-4EFA-B89F-904FEE33A0C0}"/>
    <dgm:cxn modelId="{BB784BD4-0527-4B97-822A-96759946BDF4}" srcId="{355A8A2A-D2F6-4784-908E-15F0AFFB8F5E}" destId="{77D4DF6A-F71B-48F4-9C18-1598ACCC8B29}" srcOrd="3" destOrd="0" parTransId="{5358458E-D8C8-4891-AE7A-4A62F2A5F1BD}" sibTransId="{AC75E883-84A3-4182-8E41-B0F3FC9ED57D}"/>
    <dgm:cxn modelId="{A373ADD8-23B6-46C3-B524-F0DDBE7611BB}" type="presOf" srcId="{94FEB7DC-5CE1-48E2-9C35-D1F068E210B3}" destId="{9B2E0F27-8C51-4E97-AB62-D051E3CA3575}" srcOrd="0" destOrd="0" presId="urn:microsoft.com/office/officeart/2018/2/layout/IconVerticalSolidList"/>
    <dgm:cxn modelId="{2D99FCF4-8922-44C4-B716-501DDB6E2294}" srcId="{29BD027D-151A-409E-B345-64855A8DB6F2}" destId="{F3CE77C4-3E00-4908-886C-13C3FFD1D14F}" srcOrd="2" destOrd="0" parTransId="{72FF18C2-9BAD-442D-8608-99B597C7A785}" sibTransId="{C4497E9E-E6E3-4482-A60A-6C7C7BC78240}"/>
    <dgm:cxn modelId="{E2634FF5-070A-4E08-94FB-23A4BBE0B88A}" type="presOf" srcId="{77D4DF6A-F71B-48F4-9C18-1598ACCC8B29}" destId="{E86B398B-840A-426B-8C58-41CE60224D04}" srcOrd="0" destOrd="0" presId="urn:microsoft.com/office/officeart/2018/2/layout/IconVerticalSolidList"/>
    <dgm:cxn modelId="{115099A9-E2A5-4D80-9575-71F1725D8EEA}" type="presParOf" srcId="{4684A736-5813-49B7-A6FB-072ABBAB5299}" destId="{7714E6BD-9858-4885-A101-596A68FDBFCF}" srcOrd="0" destOrd="0" presId="urn:microsoft.com/office/officeart/2018/2/layout/IconVerticalSolidList"/>
    <dgm:cxn modelId="{CAF79285-FB9B-4C52-89FE-CDCDE0A6F68B}" type="presParOf" srcId="{7714E6BD-9858-4885-A101-596A68FDBFCF}" destId="{B534AE92-B52D-4A5B-8C95-7C8B6D05265E}" srcOrd="0" destOrd="0" presId="urn:microsoft.com/office/officeart/2018/2/layout/IconVerticalSolidList"/>
    <dgm:cxn modelId="{74944BF8-1EE1-4560-B0E5-DEEAF2681B43}" type="presParOf" srcId="{7714E6BD-9858-4885-A101-596A68FDBFCF}" destId="{B90BF401-1CF8-41C4-9445-CC93D390F3AD}" srcOrd="1" destOrd="0" presId="urn:microsoft.com/office/officeart/2018/2/layout/IconVerticalSolidList"/>
    <dgm:cxn modelId="{B7796161-AF67-4C9E-A335-9D1063ED13BC}" type="presParOf" srcId="{7714E6BD-9858-4885-A101-596A68FDBFCF}" destId="{DCC53314-8E33-4AA7-840D-4FAF6CB88167}" srcOrd="2" destOrd="0" presId="urn:microsoft.com/office/officeart/2018/2/layout/IconVerticalSolidList"/>
    <dgm:cxn modelId="{37A33364-4260-4354-9C9D-0BEC639E0F86}" type="presParOf" srcId="{7714E6BD-9858-4885-A101-596A68FDBFCF}" destId="{67B8DC8E-7F4D-4DAB-9832-E496775453E6}" srcOrd="3" destOrd="0" presId="urn:microsoft.com/office/officeart/2018/2/layout/IconVerticalSolidList"/>
    <dgm:cxn modelId="{C77F0E94-1AE2-4037-ABE8-2512C3AB0A33}" type="presParOf" srcId="{7714E6BD-9858-4885-A101-596A68FDBFCF}" destId="{6B4340C7-0C24-41BB-B33A-14F888583512}" srcOrd="4" destOrd="0" presId="urn:microsoft.com/office/officeart/2018/2/layout/IconVerticalSolidList"/>
    <dgm:cxn modelId="{415963B7-A4C2-46A5-89A3-12798DFBBD21}" type="presParOf" srcId="{4684A736-5813-49B7-A6FB-072ABBAB5299}" destId="{0E4FEC2E-D5B6-439D-B503-BD4593022FF6}" srcOrd="1" destOrd="0" presId="urn:microsoft.com/office/officeart/2018/2/layout/IconVerticalSolidList"/>
    <dgm:cxn modelId="{4188D688-B471-43E0-A579-05D99999E21F}" type="presParOf" srcId="{4684A736-5813-49B7-A6FB-072ABBAB5299}" destId="{D11AEF06-4E4D-43BE-A2D7-5761DC4902A5}" srcOrd="2" destOrd="0" presId="urn:microsoft.com/office/officeart/2018/2/layout/IconVerticalSolidList"/>
    <dgm:cxn modelId="{648EBBC1-761C-46DB-896E-7DD09AD3228C}" type="presParOf" srcId="{D11AEF06-4E4D-43BE-A2D7-5761DC4902A5}" destId="{3689D140-B68D-4B3B-9173-A7E65D1C63A4}" srcOrd="0" destOrd="0" presId="urn:microsoft.com/office/officeart/2018/2/layout/IconVerticalSolidList"/>
    <dgm:cxn modelId="{E83C46DA-9F01-4C84-B18D-115A631BA5BA}" type="presParOf" srcId="{D11AEF06-4E4D-43BE-A2D7-5761DC4902A5}" destId="{899B929D-4ACC-4C6D-8694-CADA961C8F6A}" srcOrd="1" destOrd="0" presId="urn:microsoft.com/office/officeart/2018/2/layout/IconVerticalSolidList"/>
    <dgm:cxn modelId="{B24E10A8-FF9B-4091-BBAA-BDB1538D8779}" type="presParOf" srcId="{D11AEF06-4E4D-43BE-A2D7-5761DC4902A5}" destId="{35480A82-BF39-46A1-BB4B-1CD026146423}" srcOrd="2" destOrd="0" presId="urn:microsoft.com/office/officeart/2018/2/layout/IconVerticalSolidList"/>
    <dgm:cxn modelId="{C58AC2A2-6B9F-41CA-BFC7-09D25D1DE903}" type="presParOf" srcId="{D11AEF06-4E4D-43BE-A2D7-5761DC4902A5}" destId="{B61B6FAA-B40E-448E-9C78-23DE57A9F55B}" srcOrd="3" destOrd="0" presId="urn:microsoft.com/office/officeart/2018/2/layout/IconVerticalSolidList"/>
    <dgm:cxn modelId="{F05DB48C-9172-425A-9D3A-42EBCBDEC98F}" type="presParOf" srcId="{4684A736-5813-49B7-A6FB-072ABBAB5299}" destId="{B9B16D16-8A14-48B3-A278-0F5CF50464D9}" srcOrd="3" destOrd="0" presId="urn:microsoft.com/office/officeart/2018/2/layout/IconVerticalSolidList"/>
    <dgm:cxn modelId="{B3486FCB-7198-48B7-9DE7-B82A79D1CEAC}" type="presParOf" srcId="{4684A736-5813-49B7-A6FB-072ABBAB5299}" destId="{F554A378-FC8C-40D7-A351-5B086D9856C1}" srcOrd="4" destOrd="0" presId="urn:microsoft.com/office/officeart/2018/2/layout/IconVerticalSolidList"/>
    <dgm:cxn modelId="{20EA60D6-8DE4-44DB-81A0-7853664E7F34}" type="presParOf" srcId="{F554A378-FC8C-40D7-A351-5B086D9856C1}" destId="{5D8157AA-99A4-4057-8D6F-72EE4E0A79E1}" srcOrd="0" destOrd="0" presId="urn:microsoft.com/office/officeart/2018/2/layout/IconVerticalSolidList"/>
    <dgm:cxn modelId="{991A6B4E-58AE-4F7A-A870-55EC4D65FC4D}" type="presParOf" srcId="{F554A378-FC8C-40D7-A351-5B086D9856C1}" destId="{BE1CDD10-68B2-47D1-844E-EF4E6541048F}" srcOrd="1" destOrd="0" presId="urn:microsoft.com/office/officeart/2018/2/layout/IconVerticalSolidList"/>
    <dgm:cxn modelId="{6C09867A-5358-413D-97FB-43B438CC1ACB}" type="presParOf" srcId="{F554A378-FC8C-40D7-A351-5B086D9856C1}" destId="{BF90B4F1-D70E-4374-91CA-E757291E7A8B}" srcOrd="2" destOrd="0" presId="urn:microsoft.com/office/officeart/2018/2/layout/IconVerticalSolidList"/>
    <dgm:cxn modelId="{B79C7D49-ED77-47C4-984E-8EEAED8C1419}" type="presParOf" srcId="{F554A378-FC8C-40D7-A351-5B086D9856C1}" destId="{1A7DC58E-96E7-4111-A7DF-5B61E1A8EA7C}" srcOrd="3" destOrd="0" presId="urn:microsoft.com/office/officeart/2018/2/layout/IconVerticalSolidList"/>
    <dgm:cxn modelId="{03A62365-EAA5-4883-ADCF-9593B3BF6964}" type="presParOf" srcId="{F554A378-FC8C-40D7-A351-5B086D9856C1}" destId="{9B2E0F27-8C51-4E97-AB62-D051E3CA3575}" srcOrd="4" destOrd="0" presId="urn:microsoft.com/office/officeart/2018/2/layout/IconVerticalSolidList"/>
    <dgm:cxn modelId="{21E85BE9-D5B4-4217-A8D1-81BF9F071EC5}" type="presParOf" srcId="{4684A736-5813-49B7-A6FB-072ABBAB5299}" destId="{86814D30-17B3-4B4A-B8D5-DE9CFC29BE24}" srcOrd="5" destOrd="0" presId="urn:microsoft.com/office/officeart/2018/2/layout/IconVerticalSolidList"/>
    <dgm:cxn modelId="{19B54A7A-D929-4D14-BD0B-141AE6F11FE5}" type="presParOf" srcId="{4684A736-5813-49B7-A6FB-072ABBAB5299}" destId="{2998537A-B0DA-4D83-A94E-B1B4FAE2CEE6}" srcOrd="6" destOrd="0" presId="urn:microsoft.com/office/officeart/2018/2/layout/IconVerticalSolidList"/>
    <dgm:cxn modelId="{63D8A1C4-6513-4B6E-91D5-4A72801B709D}" type="presParOf" srcId="{2998537A-B0DA-4D83-A94E-B1B4FAE2CEE6}" destId="{D084755A-A9D3-454A-AA57-094C386AD83A}" srcOrd="0" destOrd="0" presId="urn:microsoft.com/office/officeart/2018/2/layout/IconVerticalSolidList"/>
    <dgm:cxn modelId="{B0C15785-3A2B-4A44-8340-58D4B447F216}" type="presParOf" srcId="{2998537A-B0DA-4D83-A94E-B1B4FAE2CEE6}" destId="{25EBF40A-6F1C-4A3B-A6F2-1298B6FF3E5E}" srcOrd="1" destOrd="0" presId="urn:microsoft.com/office/officeart/2018/2/layout/IconVerticalSolidList"/>
    <dgm:cxn modelId="{8BC9D1BA-CF08-41A0-AF30-D0B85BB68013}" type="presParOf" srcId="{2998537A-B0DA-4D83-A94E-B1B4FAE2CEE6}" destId="{B3679158-A847-4911-A190-9B9F547BA22E}" srcOrd="2" destOrd="0" presId="urn:microsoft.com/office/officeart/2018/2/layout/IconVerticalSolidList"/>
    <dgm:cxn modelId="{FAF8465A-9309-472A-8C41-B05581A64CFA}" type="presParOf" srcId="{2998537A-B0DA-4D83-A94E-B1B4FAE2CEE6}" destId="{E86B398B-840A-426B-8C58-41CE60224D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B02D99-1AC7-483E-BF22-CFEE9F918793}"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5B708A20-D6B0-464B-BBF8-5F562186B07E}">
      <dgm:prSet/>
      <dgm:spPr/>
      <dgm:t>
        <a:bodyPr/>
        <a:lstStyle/>
        <a:p>
          <a:r>
            <a:rPr lang="en-US" b="0" i="0" baseline="0"/>
            <a:t>Self-injury is a phenomenon that impacts up to 15% (reporting at least one incident) of today’s students, often beginning around the ages of 13 to 15, but sometimes starting as early as elementary school.. </a:t>
          </a:r>
          <a:endParaRPr lang="en-US"/>
        </a:p>
      </dgm:t>
    </dgm:pt>
    <dgm:pt modelId="{3549B91A-9ADE-44E0-98A4-93A3A5DD3BAC}" type="parTrans" cxnId="{D3F50306-45D1-48EE-A960-47B0DCA65D48}">
      <dgm:prSet/>
      <dgm:spPr/>
      <dgm:t>
        <a:bodyPr/>
        <a:lstStyle/>
        <a:p>
          <a:endParaRPr lang="en-US"/>
        </a:p>
      </dgm:t>
    </dgm:pt>
    <dgm:pt modelId="{151CE2CE-4972-48D6-AE2F-41ED78137181}" type="sibTrans" cxnId="{D3F50306-45D1-48EE-A960-47B0DCA65D48}">
      <dgm:prSet/>
      <dgm:spPr/>
      <dgm:t>
        <a:bodyPr/>
        <a:lstStyle/>
        <a:p>
          <a:endParaRPr lang="en-US"/>
        </a:p>
      </dgm:t>
    </dgm:pt>
    <dgm:pt modelId="{79847922-B1C9-45C6-99B3-264BB7778DAE}">
      <dgm:prSet/>
      <dgm:spPr/>
      <dgm:t>
        <a:bodyPr/>
        <a:lstStyle/>
        <a:p>
          <a:r>
            <a:rPr lang="en-US" b="0" i="0" baseline="0"/>
            <a:t>Most recent studies continue to point to a prevalence between 12 and 25% with occurrence within the past 4 years. 6-7% of adolescents and young adults report recent Self-Injury (within the past 6 months).</a:t>
          </a:r>
          <a:endParaRPr lang="en-US"/>
        </a:p>
      </dgm:t>
    </dgm:pt>
    <dgm:pt modelId="{0DB25C96-1CCA-4906-90CE-7C7F712BC7BC}" type="parTrans" cxnId="{F28FD5BB-0938-42D5-B1B1-8D3B43532636}">
      <dgm:prSet/>
      <dgm:spPr/>
      <dgm:t>
        <a:bodyPr/>
        <a:lstStyle/>
        <a:p>
          <a:endParaRPr lang="en-US"/>
        </a:p>
      </dgm:t>
    </dgm:pt>
    <dgm:pt modelId="{A79FFF44-6F5B-4167-8200-29AD19B5CC91}" type="sibTrans" cxnId="{F28FD5BB-0938-42D5-B1B1-8D3B43532636}">
      <dgm:prSet/>
      <dgm:spPr/>
      <dgm:t>
        <a:bodyPr/>
        <a:lstStyle/>
        <a:p>
          <a:endParaRPr lang="en-US"/>
        </a:p>
      </dgm:t>
    </dgm:pt>
    <dgm:pt modelId="{5A1691FB-8ED3-48FE-8C96-0CB3BC8E7F58}">
      <dgm:prSet/>
      <dgm:spPr/>
      <dgm:t>
        <a:bodyPr/>
        <a:lstStyle/>
        <a:p>
          <a:r>
            <a:rPr lang="en-US" b="0" i="0" baseline="0" dirty="0"/>
            <a:t>According to the 2015 study </a:t>
          </a:r>
          <a:r>
            <a:rPr lang="en-US" b="0" i="1" baseline="0" dirty="0" err="1"/>
            <a:t>Nonsuicidal</a:t>
          </a:r>
          <a:r>
            <a:rPr lang="en-US" b="0" i="1" baseline="0" dirty="0"/>
            <a:t> self-injury among a representative sample of US adolescents”, 1 in 4 girls and 1 in 10 boys will self-harm</a:t>
          </a:r>
          <a:endParaRPr lang="en-US" dirty="0"/>
        </a:p>
      </dgm:t>
    </dgm:pt>
    <dgm:pt modelId="{C946832D-0CD8-4077-B8C2-FF41F8528740}" type="parTrans" cxnId="{090427B9-9B40-45B0-AFB5-D6EC7ECE2129}">
      <dgm:prSet/>
      <dgm:spPr/>
      <dgm:t>
        <a:bodyPr/>
        <a:lstStyle/>
        <a:p>
          <a:endParaRPr lang="en-US"/>
        </a:p>
      </dgm:t>
    </dgm:pt>
    <dgm:pt modelId="{A660B097-14AA-4EB7-9433-E790AF983532}" type="sibTrans" cxnId="{090427B9-9B40-45B0-AFB5-D6EC7ECE2129}">
      <dgm:prSet/>
      <dgm:spPr/>
      <dgm:t>
        <a:bodyPr/>
        <a:lstStyle/>
        <a:p>
          <a:endParaRPr lang="en-US"/>
        </a:p>
      </dgm:t>
    </dgm:pt>
    <dgm:pt modelId="{CDFFA2C7-F992-4F27-B213-788B7B9B88BC}" type="pres">
      <dgm:prSet presAssocID="{12B02D99-1AC7-483E-BF22-CFEE9F918793}" presName="diagram" presStyleCnt="0">
        <dgm:presLayoutVars>
          <dgm:dir/>
          <dgm:resizeHandles val="exact"/>
        </dgm:presLayoutVars>
      </dgm:prSet>
      <dgm:spPr/>
    </dgm:pt>
    <dgm:pt modelId="{A85D3788-8DE5-4A12-A805-0C93D09EE2F2}" type="pres">
      <dgm:prSet presAssocID="{5B708A20-D6B0-464B-BBF8-5F562186B07E}" presName="node" presStyleLbl="node1" presStyleIdx="0" presStyleCnt="3">
        <dgm:presLayoutVars>
          <dgm:bulletEnabled val="1"/>
        </dgm:presLayoutVars>
      </dgm:prSet>
      <dgm:spPr/>
    </dgm:pt>
    <dgm:pt modelId="{D79828FB-9EC1-464B-9A13-3532B3454977}" type="pres">
      <dgm:prSet presAssocID="{151CE2CE-4972-48D6-AE2F-41ED78137181}" presName="sibTrans" presStyleCnt="0"/>
      <dgm:spPr/>
    </dgm:pt>
    <dgm:pt modelId="{E89A7FFA-0145-42B2-AE9B-6393739BFD57}" type="pres">
      <dgm:prSet presAssocID="{79847922-B1C9-45C6-99B3-264BB7778DAE}" presName="node" presStyleLbl="node1" presStyleIdx="1" presStyleCnt="3">
        <dgm:presLayoutVars>
          <dgm:bulletEnabled val="1"/>
        </dgm:presLayoutVars>
      </dgm:prSet>
      <dgm:spPr/>
    </dgm:pt>
    <dgm:pt modelId="{7FDCE3DA-3246-4102-BD07-03D57C57FE1F}" type="pres">
      <dgm:prSet presAssocID="{A79FFF44-6F5B-4167-8200-29AD19B5CC91}" presName="sibTrans" presStyleCnt="0"/>
      <dgm:spPr/>
    </dgm:pt>
    <dgm:pt modelId="{D5E94D57-719F-4C62-B8B5-46E3A74D9369}" type="pres">
      <dgm:prSet presAssocID="{5A1691FB-8ED3-48FE-8C96-0CB3BC8E7F58}" presName="node" presStyleLbl="node1" presStyleIdx="2" presStyleCnt="3">
        <dgm:presLayoutVars>
          <dgm:bulletEnabled val="1"/>
        </dgm:presLayoutVars>
      </dgm:prSet>
      <dgm:spPr/>
    </dgm:pt>
  </dgm:ptLst>
  <dgm:cxnLst>
    <dgm:cxn modelId="{D3F50306-45D1-48EE-A960-47B0DCA65D48}" srcId="{12B02D99-1AC7-483E-BF22-CFEE9F918793}" destId="{5B708A20-D6B0-464B-BBF8-5F562186B07E}" srcOrd="0" destOrd="0" parTransId="{3549B91A-9ADE-44E0-98A4-93A3A5DD3BAC}" sibTransId="{151CE2CE-4972-48D6-AE2F-41ED78137181}"/>
    <dgm:cxn modelId="{395BDC51-3F41-426D-B61C-859938D22D72}" type="presOf" srcId="{5A1691FB-8ED3-48FE-8C96-0CB3BC8E7F58}" destId="{D5E94D57-719F-4C62-B8B5-46E3A74D9369}" srcOrd="0" destOrd="0" presId="urn:microsoft.com/office/officeart/2005/8/layout/default"/>
    <dgm:cxn modelId="{ADAB1379-D83F-4B4A-8046-F22552A1C0DD}" type="presOf" srcId="{12B02D99-1AC7-483E-BF22-CFEE9F918793}" destId="{CDFFA2C7-F992-4F27-B213-788B7B9B88BC}" srcOrd="0" destOrd="0" presId="urn:microsoft.com/office/officeart/2005/8/layout/default"/>
    <dgm:cxn modelId="{D7C15C93-E132-4404-B493-4E233A96B3A2}" type="presOf" srcId="{79847922-B1C9-45C6-99B3-264BB7778DAE}" destId="{E89A7FFA-0145-42B2-AE9B-6393739BFD57}" srcOrd="0" destOrd="0" presId="urn:microsoft.com/office/officeart/2005/8/layout/default"/>
    <dgm:cxn modelId="{090427B9-9B40-45B0-AFB5-D6EC7ECE2129}" srcId="{12B02D99-1AC7-483E-BF22-CFEE9F918793}" destId="{5A1691FB-8ED3-48FE-8C96-0CB3BC8E7F58}" srcOrd="2" destOrd="0" parTransId="{C946832D-0CD8-4077-B8C2-FF41F8528740}" sibTransId="{A660B097-14AA-4EB7-9433-E790AF983532}"/>
    <dgm:cxn modelId="{F28FD5BB-0938-42D5-B1B1-8D3B43532636}" srcId="{12B02D99-1AC7-483E-BF22-CFEE9F918793}" destId="{79847922-B1C9-45C6-99B3-264BB7778DAE}" srcOrd="1" destOrd="0" parTransId="{0DB25C96-1CCA-4906-90CE-7C7F712BC7BC}" sibTransId="{A79FFF44-6F5B-4167-8200-29AD19B5CC91}"/>
    <dgm:cxn modelId="{2F8D62E6-E8DE-40E1-810C-B1924E4F186C}" type="presOf" srcId="{5B708A20-D6B0-464B-BBF8-5F562186B07E}" destId="{A85D3788-8DE5-4A12-A805-0C93D09EE2F2}" srcOrd="0" destOrd="0" presId="urn:microsoft.com/office/officeart/2005/8/layout/default"/>
    <dgm:cxn modelId="{05B85BB2-9C6E-4DDD-9E27-D9BF446BF7E4}" type="presParOf" srcId="{CDFFA2C7-F992-4F27-B213-788B7B9B88BC}" destId="{A85D3788-8DE5-4A12-A805-0C93D09EE2F2}" srcOrd="0" destOrd="0" presId="urn:microsoft.com/office/officeart/2005/8/layout/default"/>
    <dgm:cxn modelId="{47758CA9-52D8-42BC-A313-5CF78304B28F}" type="presParOf" srcId="{CDFFA2C7-F992-4F27-B213-788B7B9B88BC}" destId="{D79828FB-9EC1-464B-9A13-3532B3454977}" srcOrd="1" destOrd="0" presId="urn:microsoft.com/office/officeart/2005/8/layout/default"/>
    <dgm:cxn modelId="{15ABCBBF-E7B6-45BE-9FCE-11B028561F90}" type="presParOf" srcId="{CDFFA2C7-F992-4F27-B213-788B7B9B88BC}" destId="{E89A7FFA-0145-42B2-AE9B-6393739BFD57}" srcOrd="2" destOrd="0" presId="urn:microsoft.com/office/officeart/2005/8/layout/default"/>
    <dgm:cxn modelId="{CAACC95D-DBFC-4FC2-8363-741BDA834844}" type="presParOf" srcId="{CDFFA2C7-F992-4F27-B213-788B7B9B88BC}" destId="{7FDCE3DA-3246-4102-BD07-03D57C57FE1F}" srcOrd="3" destOrd="0" presId="urn:microsoft.com/office/officeart/2005/8/layout/default"/>
    <dgm:cxn modelId="{48A9AD9C-1664-4860-A7E7-26540B8F32E0}" type="presParOf" srcId="{CDFFA2C7-F992-4F27-B213-788B7B9B88BC}" destId="{D5E94D57-719F-4C62-B8B5-46E3A74D936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214225-A79B-426C-A0DD-B694497D028E}"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en-US"/>
        </a:p>
      </dgm:t>
    </dgm:pt>
    <dgm:pt modelId="{0ECAF2BB-D62E-449A-93F5-AB18A777B527}">
      <dgm:prSet/>
      <dgm:spPr/>
      <dgm:t>
        <a:bodyPr/>
        <a:lstStyle/>
        <a:p>
          <a:r>
            <a:rPr lang="en-US"/>
            <a:t>Self-Injury is a suicide attempt or a failed suicide attempt</a:t>
          </a:r>
        </a:p>
      </dgm:t>
    </dgm:pt>
    <dgm:pt modelId="{F8837775-C8B4-4D4E-9733-91F4F6A79DA4}" type="parTrans" cxnId="{7C05B03D-5C47-4BA3-8A97-4FD86E9DC4BC}">
      <dgm:prSet/>
      <dgm:spPr/>
      <dgm:t>
        <a:bodyPr/>
        <a:lstStyle/>
        <a:p>
          <a:endParaRPr lang="en-US"/>
        </a:p>
      </dgm:t>
    </dgm:pt>
    <dgm:pt modelId="{C3FF05A9-A752-432D-9CA6-A4E0007F10C5}" type="sibTrans" cxnId="{7C05B03D-5C47-4BA3-8A97-4FD86E9DC4BC}">
      <dgm:prSet/>
      <dgm:spPr/>
      <dgm:t>
        <a:bodyPr/>
        <a:lstStyle/>
        <a:p>
          <a:endParaRPr lang="en-US"/>
        </a:p>
      </dgm:t>
    </dgm:pt>
    <dgm:pt modelId="{106DBB3F-5639-4627-AD2D-26BC222D4E5C}">
      <dgm:prSet/>
      <dgm:spPr/>
      <dgm:t>
        <a:bodyPr/>
        <a:lstStyle/>
        <a:p>
          <a:r>
            <a:rPr lang="en-US"/>
            <a:t>Self-Injury is done to seek attention</a:t>
          </a:r>
        </a:p>
      </dgm:t>
    </dgm:pt>
    <dgm:pt modelId="{8D12FF09-0BE5-45DC-A86B-953B569B67EF}" type="parTrans" cxnId="{2F8BA5B9-083B-4314-8445-4ECC2B2F7F19}">
      <dgm:prSet/>
      <dgm:spPr/>
      <dgm:t>
        <a:bodyPr/>
        <a:lstStyle/>
        <a:p>
          <a:endParaRPr lang="en-US"/>
        </a:p>
      </dgm:t>
    </dgm:pt>
    <dgm:pt modelId="{1EADC7FF-A662-4A7A-9767-793D2C788F8D}" type="sibTrans" cxnId="{2F8BA5B9-083B-4314-8445-4ECC2B2F7F19}">
      <dgm:prSet/>
      <dgm:spPr/>
      <dgm:t>
        <a:bodyPr/>
        <a:lstStyle/>
        <a:p>
          <a:endParaRPr lang="en-US"/>
        </a:p>
      </dgm:t>
    </dgm:pt>
    <dgm:pt modelId="{272E68CE-51C3-43A2-A5C8-525C32A63EDA}">
      <dgm:prSet/>
      <dgm:spPr/>
      <dgm:t>
        <a:bodyPr/>
        <a:lstStyle/>
        <a:p>
          <a:r>
            <a:rPr lang="en-US"/>
            <a:t>Anyone who self-injures is part of the Goth or emo subgroups</a:t>
          </a:r>
        </a:p>
      </dgm:t>
    </dgm:pt>
    <dgm:pt modelId="{4B3692C1-44B5-4BCB-983F-6928C9DFB4C4}" type="parTrans" cxnId="{B65A18F2-897B-4D7F-935D-B408D7BA501D}">
      <dgm:prSet/>
      <dgm:spPr/>
      <dgm:t>
        <a:bodyPr/>
        <a:lstStyle/>
        <a:p>
          <a:endParaRPr lang="en-US"/>
        </a:p>
      </dgm:t>
    </dgm:pt>
    <dgm:pt modelId="{9A0CDFAD-B95F-43FF-856C-DD99CC10F361}" type="sibTrans" cxnId="{B65A18F2-897B-4D7F-935D-B408D7BA501D}">
      <dgm:prSet/>
      <dgm:spPr/>
      <dgm:t>
        <a:bodyPr/>
        <a:lstStyle/>
        <a:p>
          <a:endParaRPr lang="en-US"/>
        </a:p>
      </dgm:t>
    </dgm:pt>
    <dgm:pt modelId="{CA2E1CD9-9D44-44F4-B1FE-77518D0FF549}">
      <dgm:prSet/>
      <dgm:spPr/>
      <dgm:t>
        <a:bodyPr/>
        <a:lstStyle/>
        <a:p>
          <a:r>
            <a:rPr lang="en-US"/>
            <a:t>Someone who self-injures can quit if they really want to stop</a:t>
          </a:r>
        </a:p>
      </dgm:t>
    </dgm:pt>
    <dgm:pt modelId="{840E7CFE-48F8-4BB7-A353-7B9948F61E3B}" type="parTrans" cxnId="{13E61754-4AF1-4F5C-B650-8A0D4DCAAD31}">
      <dgm:prSet/>
      <dgm:spPr/>
      <dgm:t>
        <a:bodyPr/>
        <a:lstStyle/>
        <a:p>
          <a:endParaRPr lang="en-US"/>
        </a:p>
      </dgm:t>
    </dgm:pt>
    <dgm:pt modelId="{5F4805BB-968A-4096-BF98-2FFA0FDCA838}" type="sibTrans" cxnId="{13E61754-4AF1-4F5C-B650-8A0D4DCAAD31}">
      <dgm:prSet/>
      <dgm:spPr/>
      <dgm:t>
        <a:bodyPr/>
        <a:lstStyle/>
        <a:p>
          <a:endParaRPr lang="en-US"/>
        </a:p>
      </dgm:t>
    </dgm:pt>
    <dgm:pt modelId="{780FD7BB-AAA3-48C1-81A5-EC06F4495881}">
      <dgm:prSet/>
      <dgm:spPr/>
      <dgm:t>
        <a:bodyPr/>
        <a:lstStyle/>
        <a:p>
          <a:r>
            <a:rPr lang="en-US"/>
            <a:t>Someone who self-injures is a danger to others</a:t>
          </a:r>
        </a:p>
      </dgm:t>
    </dgm:pt>
    <dgm:pt modelId="{7A2506C7-9AD8-4070-9F6A-49BE4A8CF809}" type="parTrans" cxnId="{68059C9F-5A35-415C-BCF7-72E2D96C068A}">
      <dgm:prSet/>
      <dgm:spPr/>
      <dgm:t>
        <a:bodyPr/>
        <a:lstStyle/>
        <a:p>
          <a:endParaRPr lang="en-US"/>
        </a:p>
      </dgm:t>
    </dgm:pt>
    <dgm:pt modelId="{9542A23F-3B77-42A3-AD72-4B55043F565C}" type="sibTrans" cxnId="{68059C9F-5A35-415C-BCF7-72E2D96C068A}">
      <dgm:prSet/>
      <dgm:spPr/>
      <dgm:t>
        <a:bodyPr/>
        <a:lstStyle/>
        <a:p>
          <a:endParaRPr lang="en-US"/>
        </a:p>
      </dgm:t>
    </dgm:pt>
    <dgm:pt modelId="{33C702F8-CCAA-497F-9A4F-A4D23955F1C0}" type="pres">
      <dgm:prSet presAssocID="{C8214225-A79B-426C-A0DD-B694497D028E}" presName="Name0" presStyleCnt="0">
        <dgm:presLayoutVars>
          <dgm:dir/>
          <dgm:animLvl val="lvl"/>
          <dgm:resizeHandles val="exact"/>
        </dgm:presLayoutVars>
      </dgm:prSet>
      <dgm:spPr/>
    </dgm:pt>
    <dgm:pt modelId="{A7A7DDFD-26D8-4054-9FFB-1785100279CD}" type="pres">
      <dgm:prSet presAssocID="{0ECAF2BB-D62E-449A-93F5-AB18A777B527}" presName="linNode" presStyleCnt="0"/>
      <dgm:spPr/>
    </dgm:pt>
    <dgm:pt modelId="{A6B75318-AAC4-40C5-BA8F-AACDF26148D6}" type="pres">
      <dgm:prSet presAssocID="{0ECAF2BB-D62E-449A-93F5-AB18A777B527}" presName="parentText" presStyleLbl="node1" presStyleIdx="0" presStyleCnt="5">
        <dgm:presLayoutVars>
          <dgm:chMax val="1"/>
          <dgm:bulletEnabled val="1"/>
        </dgm:presLayoutVars>
      </dgm:prSet>
      <dgm:spPr/>
    </dgm:pt>
    <dgm:pt modelId="{5D960A5F-17B1-434C-B981-C934B9BC1D1B}" type="pres">
      <dgm:prSet presAssocID="{C3FF05A9-A752-432D-9CA6-A4E0007F10C5}" presName="sp" presStyleCnt="0"/>
      <dgm:spPr/>
    </dgm:pt>
    <dgm:pt modelId="{2E1D9F1E-8E46-4525-986D-6C6B165A9DA9}" type="pres">
      <dgm:prSet presAssocID="{106DBB3F-5639-4627-AD2D-26BC222D4E5C}" presName="linNode" presStyleCnt="0"/>
      <dgm:spPr/>
    </dgm:pt>
    <dgm:pt modelId="{4252A93A-434F-476F-B1A0-2F8C6EFED7D4}" type="pres">
      <dgm:prSet presAssocID="{106DBB3F-5639-4627-AD2D-26BC222D4E5C}" presName="parentText" presStyleLbl="node1" presStyleIdx="1" presStyleCnt="5">
        <dgm:presLayoutVars>
          <dgm:chMax val="1"/>
          <dgm:bulletEnabled val="1"/>
        </dgm:presLayoutVars>
      </dgm:prSet>
      <dgm:spPr/>
    </dgm:pt>
    <dgm:pt modelId="{2F5683C8-3755-4AE3-BBA8-CCF9C1EEFC40}" type="pres">
      <dgm:prSet presAssocID="{1EADC7FF-A662-4A7A-9767-793D2C788F8D}" presName="sp" presStyleCnt="0"/>
      <dgm:spPr/>
    </dgm:pt>
    <dgm:pt modelId="{3734445A-5426-43CB-BE0A-C2CD812BB961}" type="pres">
      <dgm:prSet presAssocID="{272E68CE-51C3-43A2-A5C8-525C32A63EDA}" presName="linNode" presStyleCnt="0"/>
      <dgm:spPr/>
    </dgm:pt>
    <dgm:pt modelId="{EE2F87E7-6F98-4961-A98A-7746F34519E6}" type="pres">
      <dgm:prSet presAssocID="{272E68CE-51C3-43A2-A5C8-525C32A63EDA}" presName="parentText" presStyleLbl="node1" presStyleIdx="2" presStyleCnt="5">
        <dgm:presLayoutVars>
          <dgm:chMax val="1"/>
          <dgm:bulletEnabled val="1"/>
        </dgm:presLayoutVars>
      </dgm:prSet>
      <dgm:spPr/>
    </dgm:pt>
    <dgm:pt modelId="{833F229F-BCFA-44CA-BEAA-3B37975B8B09}" type="pres">
      <dgm:prSet presAssocID="{9A0CDFAD-B95F-43FF-856C-DD99CC10F361}" presName="sp" presStyleCnt="0"/>
      <dgm:spPr/>
    </dgm:pt>
    <dgm:pt modelId="{EBCA9446-C8B9-401D-B10B-884E5FA95699}" type="pres">
      <dgm:prSet presAssocID="{CA2E1CD9-9D44-44F4-B1FE-77518D0FF549}" presName="linNode" presStyleCnt="0"/>
      <dgm:spPr/>
    </dgm:pt>
    <dgm:pt modelId="{D52E5C6A-F8C6-4179-8FA9-FC4BEBB5C454}" type="pres">
      <dgm:prSet presAssocID="{CA2E1CD9-9D44-44F4-B1FE-77518D0FF549}" presName="parentText" presStyleLbl="node1" presStyleIdx="3" presStyleCnt="5">
        <dgm:presLayoutVars>
          <dgm:chMax val="1"/>
          <dgm:bulletEnabled val="1"/>
        </dgm:presLayoutVars>
      </dgm:prSet>
      <dgm:spPr/>
    </dgm:pt>
    <dgm:pt modelId="{7506E5C2-6149-42CC-9D7B-53EE868F6013}" type="pres">
      <dgm:prSet presAssocID="{5F4805BB-968A-4096-BF98-2FFA0FDCA838}" presName="sp" presStyleCnt="0"/>
      <dgm:spPr/>
    </dgm:pt>
    <dgm:pt modelId="{CCA35214-2250-4DA2-920E-EB9BC85802B7}" type="pres">
      <dgm:prSet presAssocID="{780FD7BB-AAA3-48C1-81A5-EC06F4495881}" presName="linNode" presStyleCnt="0"/>
      <dgm:spPr/>
    </dgm:pt>
    <dgm:pt modelId="{73960C1C-0FA5-4D11-94D3-734CEA77E0B5}" type="pres">
      <dgm:prSet presAssocID="{780FD7BB-AAA3-48C1-81A5-EC06F4495881}" presName="parentText" presStyleLbl="node1" presStyleIdx="4" presStyleCnt="5">
        <dgm:presLayoutVars>
          <dgm:chMax val="1"/>
          <dgm:bulletEnabled val="1"/>
        </dgm:presLayoutVars>
      </dgm:prSet>
      <dgm:spPr/>
    </dgm:pt>
  </dgm:ptLst>
  <dgm:cxnLst>
    <dgm:cxn modelId="{7C05B03D-5C47-4BA3-8A97-4FD86E9DC4BC}" srcId="{C8214225-A79B-426C-A0DD-B694497D028E}" destId="{0ECAF2BB-D62E-449A-93F5-AB18A777B527}" srcOrd="0" destOrd="0" parTransId="{F8837775-C8B4-4D4E-9733-91F4F6A79DA4}" sibTransId="{C3FF05A9-A752-432D-9CA6-A4E0007F10C5}"/>
    <dgm:cxn modelId="{54A72F44-D705-4FB0-A9D2-36CFFAD66257}" type="presOf" srcId="{106DBB3F-5639-4627-AD2D-26BC222D4E5C}" destId="{4252A93A-434F-476F-B1A0-2F8C6EFED7D4}" srcOrd="0" destOrd="0" presId="urn:microsoft.com/office/officeart/2005/8/layout/vList5"/>
    <dgm:cxn modelId="{13E61754-4AF1-4F5C-B650-8A0D4DCAAD31}" srcId="{C8214225-A79B-426C-A0DD-B694497D028E}" destId="{CA2E1CD9-9D44-44F4-B1FE-77518D0FF549}" srcOrd="3" destOrd="0" parTransId="{840E7CFE-48F8-4BB7-A353-7B9948F61E3B}" sibTransId="{5F4805BB-968A-4096-BF98-2FFA0FDCA838}"/>
    <dgm:cxn modelId="{6148F456-B3A6-4D08-958F-DDFAE2F9B893}" type="presOf" srcId="{780FD7BB-AAA3-48C1-81A5-EC06F4495881}" destId="{73960C1C-0FA5-4D11-94D3-734CEA77E0B5}" srcOrd="0" destOrd="0" presId="urn:microsoft.com/office/officeart/2005/8/layout/vList5"/>
    <dgm:cxn modelId="{CE65DF9C-F78E-485B-9488-90916ED689CD}" type="presOf" srcId="{C8214225-A79B-426C-A0DD-B694497D028E}" destId="{33C702F8-CCAA-497F-9A4F-A4D23955F1C0}" srcOrd="0" destOrd="0" presId="urn:microsoft.com/office/officeart/2005/8/layout/vList5"/>
    <dgm:cxn modelId="{68059C9F-5A35-415C-BCF7-72E2D96C068A}" srcId="{C8214225-A79B-426C-A0DD-B694497D028E}" destId="{780FD7BB-AAA3-48C1-81A5-EC06F4495881}" srcOrd="4" destOrd="0" parTransId="{7A2506C7-9AD8-4070-9F6A-49BE4A8CF809}" sibTransId="{9542A23F-3B77-42A3-AD72-4B55043F565C}"/>
    <dgm:cxn modelId="{7C2215AC-3157-4330-8673-DE0A5814B949}" type="presOf" srcId="{0ECAF2BB-D62E-449A-93F5-AB18A777B527}" destId="{A6B75318-AAC4-40C5-BA8F-AACDF26148D6}" srcOrd="0" destOrd="0" presId="urn:microsoft.com/office/officeart/2005/8/layout/vList5"/>
    <dgm:cxn modelId="{53C09CB3-A62C-48F8-AB14-98CD45B48B0C}" type="presOf" srcId="{272E68CE-51C3-43A2-A5C8-525C32A63EDA}" destId="{EE2F87E7-6F98-4961-A98A-7746F34519E6}" srcOrd="0" destOrd="0" presId="urn:microsoft.com/office/officeart/2005/8/layout/vList5"/>
    <dgm:cxn modelId="{5F8F5AB9-E9F6-43FB-973D-146E87D4974F}" type="presOf" srcId="{CA2E1CD9-9D44-44F4-B1FE-77518D0FF549}" destId="{D52E5C6A-F8C6-4179-8FA9-FC4BEBB5C454}" srcOrd="0" destOrd="0" presId="urn:microsoft.com/office/officeart/2005/8/layout/vList5"/>
    <dgm:cxn modelId="{2F8BA5B9-083B-4314-8445-4ECC2B2F7F19}" srcId="{C8214225-A79B-426C-A0DD-B694497D028E}" destId="{106DBB3F-5639-4627-AD2D-26BC222D4E5C}" srcOrd="1" destOrd="0" parTransId="{8D12FF09-0BE5-45DC-A86B-953B569B67EF}" sibTransId="{1EADC7FF-A662-4A7A-9767-793D2C788F8D}"/>
    <dgm:cxn modelId="{B65A18F2-897B-4D7F-935D-B408D7BA501D}" srcId="{C8214225-A79B-426C-A0DD-B694497D028E}" destId="{272E68CE-51C3-43A2-A5C8-525C32A63EDA}" srcOrd="2" destOrd="0" parTransId="{4B3692C1-44B5-4BCB-983F-6928C9DFB4C4}" sibTransId="{9A0CDFAD-B95F-43FF-856C-DD99CC10F361}"/>
    <dgm:cxn modelId="{9F953CE5-83E8-41CF-85E7-B8996E5EAECB}" type="presParOf" srcId="{33C702F8-CCAA-497F-9A4F-A4D23955F1C0}" destId="{A7A7DDFD-26D8-4054-9FFB-1785100279CD}" srcOrd="0" destOrd="0" presId="urn:microsoft.com/office/officeart/2005/8/layout/vList5"/>
    <dgm:cxn modelId="{99289633-62B4-430D-A2D4-708CA41292FD}" type="presParOf" srcId="{A7A7DDFD-26D8-4054-9FFB-1785100279CD}" destId="{A6B75318-AAC4-40C5-BA8F-AACDF26148D6}" srcOrd="0" destOrd="0" presId="urn:microsoft.com/office/officeart/2005/8/layout/vList5"/>
    <dgm:cxn modelId="{6D7444B7-1BCE-4C5C-8FCA-BA675605C084}" type="presParOf" srcId="{33C702F8-CCAA-497F-9A4F-A4D23955F1C0}" destId="{5D960A5F-17B1-434C-B981-C934B9BC1D1B}" srcOrd="1" destOrd="0" presId="urn:microsoft.com/office/officeart/2005/8/layout/vList5"/>
    <dgm:cxn modelId="{3DDF7F98-3343-4070-93F2-B3B9BB0F7962}" type="presParOf" srcId="{33C702F8-CCAA-497F-9A4F-A4D23955F1C0}" destId="{2E1D9F1E-8E46-4525-986D-6C6B165A9DA9}" srcOrd="2" destOrd="0" presId="urn:microsoft.com/office/officeart/2005/8/layout/vList5"/>
    <dgm:cxn modelId="{2B7D5C06-192B-4C8B-99FE-388D2006B26E}" type="presParOf" srcId="{2E1D9F1E-8E46-4525-986D-6C6B165A9DA9}" destId="{4252A93A-434F-476F-B1A0-2F8C6EFED7D4}" srcOrd="0" destOrd="0" presId="urn:microsoft.com/office/officeart/2005/8/layout/vList5"/>
    <dgm:cxn modelId="{309A0D55-4B97-4802-BE91-7A79B2E4824F}" type="presParOf" srcId="{33C702F8-CCAA-497F-9A4F-A4D23955F1C0}" destId="{2F5683C8-3755-4AE3-BBA8-CCF9C1EEFC40}" srcOrd="3" destOrd="0" presId="urn:microsoft.com/office/officeart/2005/8/layout/vList5"/>
    <dgm:cxn modelId="{B35500B5-C93A-4800-AB38-2CF8BE1CBA49}" type="presParOf" srcId="{33C702F8-CCAA-497F-9A4F-A4D23955F1C0}" destId="{3734445A-5426-43CB-BE0A-C2CD812BB961}" srcOrd="4" destOrd="0" presId="urn:microsoft.com/office/officeart/2005/8/layout/vList5"/>
    <dgm:cxn modelId="{4936F0D8-E15A-490A-9C7F-F8D37ED47A1A}" type="presParOf" srcId="{3734445A-5426-43CB-BE0A-C2CD812BB961}" destId="{EE2F87E7-6F98-4961-A98A-7746F34519E6}" srcOrd="0" destOrd="0" presId="urn:microsoft.com/office/officeart/2005/8/layout/vList5"/>
    <dgm:cxn modelId="{2D0EA620-265C-4F5B-933C-CACE3DD9EF7D}" type="presParOf" srcId="{33C702F8-CCAA-497F-9A4F-A4D23955F1C0}" destId="{833F229F-BCFA-44CA-BEAA-3B37975B8B09}" srcOrd="5" destOrd="0" presId="urn:microsoft.com/office/officeart/2005/8/layout/vList5"/>
    <dgm:cxn modelId="{DE744F2C-AEC8-4245-912C-A2AE89D8B389}" type="presParOf" srcId="{33C702F8-CCAA-497F-9A4F-A4D23955F1C0}" destId="{EBCA9446-C8B9-401D-B10B-884E5FA95699}" srcOrd="6" destOrd="0" presId="urn:microsoft.com/office/officeart/2005/8/layout/vList5"/>
    <dgm:cxn modelId="{C76EDED8-4A49-449D-ABA7-47380079C305}" type="presParOf" srcId="{EBCA9446-C8B9-401D-B10B-884E5FA95699}" destId="{D52E5C6A-F8C6-4179-8FA9-FC4BEBB5C454}" srcOrd="0" destOrd="0" presId="urn:microsoft.com/office/officeart/2005/8/layout/vList5"/>
    <dgm:cxn modelId="{75FE7D46-4BC4-4F7C-AD79-B8394A454CAE}" type="presParOf" srcId="{33C702F8-CCAA-497F-9A4F-A4D23955F1C0}" destId="{7506E5C2-6149-42CC-9D7B-53EE868F6013}" srcOrd="7" destOrd="0" presId="urn:microsoft.com/office/officeart/2005/8/layout/vList5"/>
    <dgm:cxn modelId="{AD63B7CC-3CC4-479C-ADF3-5F5B2A30AD76}" type="presParOf" srcId="{33C702F8-CCAA-497F-9A4F-A4D23955F1C0}" destId="{CCA35214-2250-4DA2-920E-EB9BC85802B7}" srcOrd="8" destOrd="0" presId="urn:microsoft.com/office/officeart/2005/8/layout/vList5"/>
    <dgm:cxn modelId="{CE060AF2-5716-400B-9B59-1C07B304B9B2}" type="presParOf" srcId="{CCA35214-2250-4DA2-920E-EB9BC85802B7}" destId="{73960C1C-0FA5-4D11-94D3-734CEA77E0B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2E670D-FFF2-46D8-BD7C-5D90047EEBB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3775398-FF42-4FC2-AC77-ABE82F48C647}">
      <dgm:prSet/>
      <dgm:spPr/>
      <dgm:t>
        <a:bodyPr/>
        <a:lstStyle/>
        <a:p>
          <a:r>
            <a:rPr lang="en-US" b="1"/>
            <a:t>Intrapersonal-negative</a:t>
          </a:r>
          <a:endParaRPr lang="en-US"/>
        </a:p>
      </dgm:t>
    </dgm:pt>
    <dgm:pt modelId="{192B6B66-6C6A-4181-B991-0C0F04385BE7}" type="parTrans" cxnId="{D70DF00F-CB74-47F0-8BF8-3A7EEA4978CF}">
      <dgm:prSet/>
      <dgm:spPr/>
      <dgm:t>
        <a:bodyPr/>
        <a:lstStyle/>
        <a:p>
          <a:endParaRPr lang="en-US"/>
        </a:p>
      </dgm:t>
    </dgm:pt>
    <dgm:pt modelId="{626C19EA-F029-4D08-9EFD-A5B649D5CB33}" type="sibTrans" cxnId="{D70DF00F-CB74-47F0-8BF8-3A7EEA4978CF}">
      <dgm:prSet/>
      <dgm:spPr/>
      <dgm:t>
        <a:bodyPr/>
        <a:lstStyle/>
        <a:p>
          <a:endParaRPr lang="en-US"/>
        </a:p>
      </dgm:t>
    </dgm:pt>
    <dgm:pt modelId="{3DF8F4CB-A0C7-47A7-97FA-08407E7A0A9D}">
      <dgm:prSet/>
      <dgm:spPr/>
      <dgm:t>
        <a:bodyPr/>
        <a:lstStyle/>
        <a:p>
          <a:r>
            <a:rPr lang="en-US" i="1"/>
            <a:t>NSSI decreases or distracts from aversive thoughts or feelings</a:t>
          </a:r>
          <a:r>
            <a:rPr lang="en-US"/>
            <a:t> </a:t>
          </a:r>
        </a:p>
      </dgm:t>
    </dgm:pt>
    <dgm:pt modelId="{71EDF965-6029-459C-86F9-E91435A953BC}" type="parTrans" cxnId="{77F56161-1C35-4EB4-9B6D-711ECADBD3CB}">
      <dgm:prSet/>
      <dgm:spPr/>
      <dgm:t>
        <a:bodyPr/>
        <a:lstStyle/>
        <a:p>
          <a:endParaRPr lang="en-US"/>
        </a:p>
      </dgm:t>
    </dgm:pt>
    <dgm:pt modelId="{A8A09A95-0246-4DE7-B9E6-BFC93428E9FD}" type="sibTrans" cxnId="{77F56161-1C35-4EB4-9B6D-711ECADBD3CB}">
      <dgm:prSet/>
      <dgm:spPr/>
      <dgm:t>
        <a:bodyPr/>
        <a:lstStyle/>
        <a:p>
          <a:endParaRPr lang="en-US"/>
        </a:p>
      </dgm:t>
    </dgm:pt>
    <dgm:pt modelId="{CD646F3B-97CC-4765-91F0-4E7B4BDA7391}">
      <dgm:prSet/>
      <dgm:spPr/>
      <dgm:t>
        <a:bodyPr/>
        <a:lstStyle/>
        <a:p>
          <a:r>
            <a:rPr lang="en-US" b="1"/>
            <a:t>Intrapersonal-positive</a:t>
          </a:r>
          <a:endParaRPr lang="en-US"/>
        </a:p>
      </dgm:t>
    </dgm:pt>
    <dgm:pt modelId="{3609681B-752D-4FFC-B464-2175B606B549}" type="parTrans" cxnId="{7597D102-FE07-408E-95FA-F196495DEB51}">
      <dgm:prSet/>
      <dgm:spPr/>
      <dgm:t>
        <a:bodyPr/>
        <a:lstStyle/>
        <a:p>
          <a:endParaRPr lang="en-US"/>
        </a:p>
      </dgm:t>
    </dgm:pt>
    <dgm:pt modelId="{904D93BB-5CE9-4BE3-A9B2-000355E19EF0}" type="sibTrans" cxnId="{7597D102-FE07-408E-95FA-F196495DEB51}">
      <dgm:prSet/>
      <dgm:spPr/>
      <dgm:t>
        <a:bodyPr/>
        <a:lstStyle/>
        <a:p>
          <a:endParaRPr lang="en-US"/>
        </a:p>
      </dgm:t>
    </dgm:pt>
    <dgm:pt modelId="{32CE011B-5F04-4C38-80F9-A40DAC8F29C8}">
      <dgm:prSet/>
      <dgm:spPr/>
      <dgm:t>
        <a:bodyPr/>
        <a:lstStyle/>
        <a:p>
          <a:r>
            <a:rPr lang="en-US" i="1"/>
            <a:t>NSSI generates desired feelings</a:t>
          </a:r>
          <a:endParaRPr lang="en-US"/>
        </a:p>
      </dgm:t>
    </dgm:pt>
    <dgm:pt modelId="{58E616CD-4CFB-4242-B970-D0F8B3BE2B15}" type="parTrans" cxnId="{4E04C66A-96F1-4A36-BF09-9C0B4E7A7186}">
      <dgm:prSet/>
      <dgm:spPr/>
      <dgm:t>
        <a:bodyPr/>
        <a:lstStyle/>
        <a:p>
          <a:endParaRPr lang="en-US"/>
        </a:p>
      </dgm:t>
    </dgm:pt>
    <dgm:pt modelId="{4684FA7B-D9F6-4BEF-B346-64FEBF56A9A0}" type="sibTrans" cxnId="{4E04C66A-96F1-4A36-BF09-9C0B4E7A7186}">
      <dgm:prSet/>
      <dgm:spPr/>
      <dgm:t>
        <a:bodyPr/>
        <a:lstStyle/>
        <a:p>
          <a:endParaRPr lang="en-US"/>
        </a:p>
      </dgm:t>
    </dgm:pt>
    <dgm:pt modelId="{28732A23-48CE-4976-9EB6-EA583908CE1B}">
      <dgm:prSet/>
      <dgm:spPr/>
      <dgm:t>
        <a:bodyPr/>
        <a:lstStyle/>
        <a:p>
          <a:r>
            <a:rPr lang="en-US" b="1"/>
            <a:t>Interpersonal-negative</a:t>
          </a:r>
          <a:endParaRPr lang="en-US"/>
        </a:p>
      </dgm:t>
    </dgm:pt>
    <dgm:pt modelId="{0F321CAB-B229-4177-A36E-282BC87D0512}" type="parTrans" cxnId="{627B8AFD-A9C4-465A-AE9D-7ABBE4466641}">
      <dgm:prSet/>
      <dgm:spPr/>
      <dgm:t>
        <a:bodyPr/>
        <a:lstStyle/>
        <a:p>
          <a:endParaRPr lang="en-US"/>
        </a:p>
      </dgm:t>
    </dgm:pt>
    <dgm:pt modelId="{E8511235-F655-4E9E-8491-807EF1E2A772}" type="sibTrans" cxnId="{627B8AFD-A9C4-465A-AE9D-7ABBE4466641}">
      <dgm:prSet/>
      <dgm:spPr/>
      <dgm:t>
        <a:bodyPr/>
        <a:lstStyle/>
        <a:p>
          <a:endParaRPr lang="en-US"/>
        </a:p>
      </dgm:t>
    </dgm:pt>
    <dgm:pt modelId="{5F48A6AF-BA7D-4B33-9BDF-63268C5AC024}">
      <dgm:prSet/>
      <dgm:spPr/>
      <dgm:t>
        <a:bodyPr/>
        <a:lstStyle/>
        <a:p>
          <a:r>
            <a:rPr lang="en-US" i="1"/>
            <a:t>NSSI facilitates avoidance of undesired social situations or communication</a:t>
          </a:r>
          <a:endParaRPr lang="en-US"/>
        </a:p>
      </dgm:t>
    </dgm:pt>
    <dgm:pt modelId="{26B945A4-99E3-4D8C-9C65-6A737E7E9021}" type="parTrans" cxnId="{FB17BFE5-0FF4-4892-9118-84124E95BF54}">
      <dgm:prSet/>
      <dgm:spPr/>
      <dgm:t>
        <a:bodyPr/>
        <a:lstStyle/>
        <a:p>
          <a:endParaRPr lang="en-US"/>
        </a:p>
      </dgm:t>
    </dgm:pt>
    <dgm:pt modelId="{258593F5-A412-4CC6-85EE-D6CEB54F0151}" type="sibTrans" cxnId="{FB17BFE5-0FF4-4892-9118-84124E95BF54}">
      <dgm:prSet/>
      <dgm:spPr/>
      <dgm:t>
        <a:bodyPr/>
        <a:lstStyle/>
        <a:p>
          <a:endParaRPr lang="en-US"/>
        </a:p>
      </dgm:t>
    </dgm:pt>
    <dgm:pt modelId="{3EB1B1F4-717D-4B39-BBAA-92BFBAB08B3C}">
      <dgm:prSet/>
      <dgm:spPr/>
      <dgm:t>
        <a:bodyPr/>
        <a:lstStyle/>
        <a:p>
          <a:r>
            <a:rPr lang="en-US" b="1"/>
            <a:t>Interpersonal-positive </a:t>
          </a:r>
          <a:endParaRPr lang="en-US"/>
        </a:p>
      </dgm:t>
    </dgm:pt>
    <dgm:pt modelId="{50A62B2A-ECC3-48FF-907D-01392975D9B2}" type="parTrans" cxnId="{A9818DF5-6A25-4962-B80F-55FEC00D14C4}">
      <dgm:prSet/>
      <dgm:spPr/>
      <dgm:t>
        <a:bodyPr/>
        <a:lstStyle/>
        <a:p>
          <a:endParaRPr lang="en-US"/>
        </a:p>
      </dgm:t>
    </dgm:pt>
    <dgm:pt modelId="{EDB17429-827E-4F6D-B758-A4964FFAFFC5}" type="sibTrans" cxnId="{A9818DF5-6A25-4962-B80F-55FEC00D14C4}">
      <dgm:prSet/>
      <dgm:spPr/>
      <dgm:t>
        <a:bodyPr/>
        <a:lstStyle/>
        <a:p>
          <a:endParaRPr lang="en-US"/>
        </a:p>
      </dgm:t>
    </dgm:pt>
    <dgm:pt modelId="{7514D182-9434-421A-A04C-92D05EFE5FCE}">
      <dgm:prSet/>
      <dgm:spPr/>
      <dgm:t>
        <a:bodyPr/>
        <a:lstStyle/>
        <a:p>
          <a:r>
            <a:rPr lang="en-US" i="1"/>
            <a:t>NSSI facilitates communication and help-seeking</a:t>
          </a:r>
          <a:endParaRPr lang="en-US"/>
        </a:p>
      </dgm:t>
    </dgm:pt>
    <dgm:pt modelId="{171812FD-E365-474C-8CEC-52B90C09AD6A}" type="parTrans" cxnId="{AB3052B0-216E-472D-8212-0479B69687C2}">
      <dgm:prSet/>
      <dgm:spPr/>
      <dgm:t>
        <a:bodyPr/>
        <a:lstStyle/>
        <a:p>
          <a:endParaRPr lang="en-US"/>
        </a:p>
      </dgm:t>
    </dgm:pt>
    <dgm:pt modelId="{B499EEE9-46A0-408D-942A-4F3E3DD87611}" type="sibTrans" cxnId="{AB3052B0-216E-472D-8212-0479B69687C2}">
      <dgm:prSet/>
      <dgm:spPr/>
      <dgm:t>
        <a:bodyPr/>
        <a:lstStyle/>
        <a:p>
          <a:endParaRPr lang="en-US"/>
        </a:p>
      </dgm:t>
    </dgm:pt>
    <dgm:pt modelId="{3723D6DE-79C9-43FB-B507-EE6B58BC4053}">
      <dgm:prSet/>
      <dgm:spPr/>
      <dgm:t>
        <a:bodyPr/>
        <a:lstStyle/>
        <a:p>
          <a:r>
            <a:rPr lang="en-US"/>
            <a:t>Taken from </a:t>
          </a:r>
          <a:r>
            <a:rPr lang="en-US" i="1"/>
            <a:t>Exploring Why Students Self-Injure: The Functions of Nonsuicidal Self-Injury. Darosh and Lloyd-Richardson (School Psychology Forum: Research in Practice Volume 7 Issue 4 Winter 2013)</a:t>
          </a:r>
          <a:endParaRPr lang="en-US"/>
        </a:p>
      </dgm:t>
    </dgm:pt>
    <dgm:pt modelId="{5C949CBF-188D-4E6B-AC43-2A00FB92326E}" type="parTrans" cxnId="{E7939D11-36FA-4014-92F8-59621EBF5AC4}">
      <dgm:prSet/>
      <dgm:spPr/>
      <dgm:t>
        <a:bodyPr/>
        <a:lstStyle/>
        <a:p>
          <a:endParaRPr lang="en-US"/>
        </a:p>
      </dgm:t>
    </dgm:pt>
    <dgm:pt modelId="{F4FB3004-0A53-4755-B2CC-94FA396969C8}" type="sibTrans" cxnId="{E7939D11-36FA-4014-92F8-59621EBF5AC4}">
      <dgm:prSet/>
      <dgm:spPr/>
      <dgm:t>
        <a:bodyPr/>
        <a:lstStyle/>
        <a:p>
          <a:endParaRPr lang="en-US"/>
        </a:p>
      </dgm:t>
    </dgm:pt>
    <dgm:pt modelId="{5DC73C0D-5A41-4088-B568-21113AC23DF4}" type="pres">
      <dgm:prSet presAssocID="{DF2E670D-FFF2-46D8-BD7C-5D90047EEBBF}" presName="linear" presStyleCnt="0">
        <dgm:presLayoutVars>
          <dgm:animLvl val="lvl"/>
          <dgm:resizeHandles val="exact"/>
        </dgm:presLayoutVars>
      </dgm:prSet>
      <dgm:spPr/>
    </dgm:pt>
    <dgm:pt modelId="{80C2B044-F8E8-4A1D-BF75-9A01E337CEF6}" type="pres">
      <dgm:prSet presAssocID="{43775398-FF42-4FC2-AC77-ABE82F48C647}" presName="parentText" presStyleLbl="node1" presStyleIdx="0" presStyleCnt="4">
        <dgm:presLayoutVars>
          <dgm:chMax val="0"/>
          <dgm:bulletEnabled val="1"/>
        </dgm:presLayoutVars>
      </dgm:prSet>
      <dgm:spPr/>
    </dgm:pt>
    <dgm:pt modelId="{2D8674D8-C12B-40F0-BC01-A63A91D1DB18}" type="pres">
      <dgm:prSet presAssocID="{43775398-FF42-4FC2-AC77-ABE82F48C647}" presName="childText" presStyleLbl="revTx" presStyleIdx="0" presStyleCnt="4">
        <dgm:presLayoutVars>
          <dgm:bulletEnabled val="1"/>
        </dgm:presLayoutVars>
      </dgm:prSet>
      <dgm:spPr/>
    </dgm:pt>
    <dgm:pt modelId="{A3CD708F-FF2C-4CC3-AA77-A95F29F7DC7E}" type="pres">
      <dgm:prSet presAssocID="{CD646F3B-97CC-4765-91F0-4E7B4BDA7391}" presName="parentText" presStyleLbl="node1" presStyleIdx="1" presStyleCnt="4">
        <dgm:presLayoutVars>
          <dgm:chMax val="0"/>
          <dgm:bulletEnabled val="1"/>
        </dgm:presLayoutVars>
      </dgm:prSet>
      <dgm:spPr/>
    </dgm:pt>
    <dgm:pt modelId="{5382C652-6F59-4D9E-A74D-A8B558EAC6B5}" type="pres">
      <dgm:prSet presAssocID="{CD646F3B-97CC-4765-91F0-4E7B4BDA7391}" presName="childText" presStyleLbl="revTx" presStyleIdx="1" presStyleCnt="4">
        <dgm:presLayoutVars>
          <dgm:bulletEnabled val="1"/>
        </dgm:presLayoutVars>
      </dgm:prSet>
      <dgm:spPr/>
    </dgm:pt>
    <dgm:pt modelId="{1AECB639-73D8-4CD2-B49C-40771ABA3AA4}" type="pres">
      <dgm:prSet presAssocID="{28732A23-48CE-4976-9EB6-EA583908CE1B}" presName="parentText" presStyleLbl="node1" presStyleIdx="2" presStyleCnt="4">
        <dgm:presLayoutVars>
          <dgm:chMax val="0"/>
          <dgm:bulletEnabled val="1"/>
        </dgm:presLayoutVars>
      </dgm:prSet>
      <dgm:spPr/>
    </dgm:pt>
    <dgm:pt modelId="{388C0070-FDF2-40C8-A80F-ECECA2B4C8B8}" type="pres">
      <dgm:prSet presAssocID="{28732A23-48CE-4976-9EB6-EA583908CE1B}" presName="childText" presStyleLbl="revTx" presStyleIdx="2" presStyleCnt="4">
        <dgm:presLayoutVars>
          <dgm:bulletEnabled val="1"/>
        </dgm:presLayoutVars>
      </dgm:prSet>
      <dgm:spPr/>
    </dgm:pt>
    <dgm:pt modelId="{E330D12D-90AD-492F-B02A-6528F6A316F8}" type="pres">
      <dgm:prSet presAssocID="{3EB1B1F4-717D-4B39-BBAA-92BFBAB08B3C}" presName="parentText" presStyleLbl="node1" presStyleIdx="3" presStyleCnt="4">
        <dgm:presLayoutVars>
          <dgm:chMax val="0"/>
          <dgm:bulletEnabled val="1"/>
        </dgm:presLayoutVars>
      </dgm:prSet>
      <dgm:spPr/>
    </dgm:pt>
    <dgm:pt modelId="{5762AFD4-504E-4749-9AE2-BD32627CEDB6}" type="pres">
      <dgm:prSet presAssocID="{3EB1B1F4-717D-4B39-BBAA-92BFBAB08B3C}" presName="childText" presStyleLbl="revTx" presStyleIdx="3" presStyleCnt="4">
        <dgm:presLayoutVars>
          <dgm:bulletEnabled val="1"/>
        </dgm:presLayoutVars>
      </dgm:prSet>
      <dgm:spPr/>
    </dgm:pt>
  </dgm:ptLst>
  <dgm:cxnLst>
    <dgm:cxn modelId="{7597D102-FE07-408E-95FA-F196495DEB51}" srcId="{DF2E670D-FFF2-46D8-BD7C-5D90047EEBBF}" destId="{CD646F3B-97CC-4765-91F0-4E7B4BDA7391}" srcOrd="1" destOrd="0" parTransId="{3609681B-752D-4FFC-B464-2175B606B549}" sibTransId="{904D93BB-5CE9-4BE3-A9B2-000355E19EF0}"/>
    <dgm:cxn modelId="{D78C800B-D6D9-41F6-811D-9F5F92E0A921}" type="presOf" srcId="{32CE011B-5F04-4C38-80F9-A40DAC8F29C8}" destId="{5382C652-6F59-4D9E-A74D-A8B558EAC6B5}" srcOrd="0" destOrd="0" presId="urn:microsoft.com/office/officeart/2005/8/layout/vList2"/>
    <dgm:cxn modelId="{D70DF00F-CB74-47F0-8BF8-3A7EEA4978CF}" srcId="{DF2E670D-FFF2-46D8-BD7C-5D90047EEBBF}" destId="{43775398-FF42-4FC2-AC77-ABE82F48C647}" srcOrd="0" destOrd="0" parTransId="{192B6B66-6C6A-4181-B991-0C0F04385BE7}" sibTransId="{626C19EA-F029-4D08-9EFD-A5B649D5CB33}"/>
    <dgm:cxn modelId="{E7939D11-36FA-4014-92F8-59621EBF5AC4}" srcId="{3EB1B1F4-717D-4B39-BBAA-92BFBAB08B3C}" destId="{3723D6DE-79C9-43FB-B507-EE6B58BC4053}" srcOrd="1" destOrd="0" parTransId="{5C949CBF-188D-4E6B-AC43-2A00FB92326E}" sibTransId="{F4FB3004-0A53-4755-B2CC-94FA396969C8}"/>
    <dgm:cxn modelId="{B10EC548-5CB5-4C60-9221-4AA5AC34ADF1}" type="presOf" srcId="{DF2E670D-FFF2-46D8-BD7C-5D90047EEBBF}" destId="{5DC73C0D-5A41-4088-B568-21113AC23DF4}" srcOrd="0" destOrd="0" presId="urn:microsoft.com/office/officeart/2005/8/layout/vList2"/>
    <dgm:cxn modelId="{6E85AC4C-69AC-4F0F-A529-0300AEA11C13}" type="presOf" srcId="{7514D182-9434-421A-A04C-92D05EFE5FCE}" destId="{5762AFD4-504E-4749-9AE2-BD32627CEDB6}" srcOrd="0" destOrd="0" presId="urn:microsoft.com/office/officeart/2005/8/layout/vList2"/>
    <dgm:cxn modelId="{CA20E850-457A-495A-9035-AF293EB9585B}" type="presOf" srcId="{43775398-FF42-4FC2-AC77-ABE82F48C647}" destId="{80C2B044-F8E8-4A1D-BF75-9A01E337CEF6}" srcOrd="0" destOrd="0" presId="urn:microsoft.com/office/officeart/2005/8/layout/vList2"/>
    <dgm:cxn modelId="{084D1755-E9E7-41A4-89D0-D31A47D057E6}" type="presOf" srcId="{3723D6DE-79C9-43FB-B507-EE6B58BC4053}" destId="{5762AFD4-504E-4749-9AE2-BD32627CEDB6}" srcOrd="0" destOrd="1" presId="urn:microsoft.com/office/officeart/2005/8/layout/vList2"/>
    <dgm:cxn modelId="{77F56161-1C35-4EB4-9B6D-711ECADBD3CB}" srcId="{43775398-FF42-4FC2-AC77-ABE82F48C647}" destId="{3DF8F4CB-A0C7-47A7-97FA-08407E7A0A9D}" srcOrd="0" destOrd="0" parTransId="{71EDF965-6029-459C-86F9-E91435A953BC}" sibTransId="{A8A09A95-0246-4DE7-B9E6-BFC93428E9FD}"/>
    <dgm:cxn modelId="{4E04C66A-96F1-4A36-BF09-9C0B4E7A7186}" srcId="{CD646F3B-97CC-4765-91F0-4E7B4BDA7391}" destId="{32CE011B-5F04-4C38-80F9-A40DAC8F29C8}" srcOrd="0" destOrd="0" parTransId="{58E616CD-4CFB-4242-B970-D0F8B3BE2B15}" sibTransId="{4684FA7B-D9F6-4BEF-B346-64FEBF56A9A0}"/>
    <dgm:cxn modelId="{F0DECF88-CD50-4B44-B2FA-6E3B7EEE0F38}" type="presOf" srcId="{28732A23-48CE-4976-9EB6-EA583908CE1B}" destId="{1AECB639-73D8-4CD2-B49C-40771ABA3AA4}" srcOrd="0" destOrd="0" presId="urn:microsoft.com/office/officeart/2005/8/layout/vList2"/>
    <dgm:cxn modelId="{0F87D28E-07C1-4D47-8E51-CE4808D75BF2}" type="presOf" srcId="{3EB1B1F4-717D-4B39-BBAA-92BFBAB08B3C}" destId="{E330D12D-90AD-492F-B02A-6528F6A316F8}" srcOrd="0" destOrd="0" presId="urn:microsoft.com/office/officeart/2005/8/layout/vList2"/>
    <dgm:cxn modelId="{AB3052B0-216E-472D-8212-0479B69687C2}" srcId="{3EB1B1F4-717D-4B39-BBAA-92BFBAB08B3C}" destId="{7514D182-9434-421A-A04C-92D05EFE5FCE}" srcOrd="0" destOrd="0" parTransId="{171812FD-E365-474C-8CEC-52B90C09AD6A}" sibTransId="{B499EEE9-46A0-408D-942A-4F3E3DD87611}"/>
    <dgm:cxn modelId="{592018B3-A6AC-4EDE-B387-5B5D65E5881A}" type="presOf" srcId="{CD646F3B-97CC-4765-91F0-4E7B4BDA7391}" destId="{A3CD708F-FF2C-4CC3-AA77-A95F29F7DC7E}" srcOrd="0" destOrd="0" presId="urn:microsoft.com/office/officeart/2005/8/layout/vList2"/>
    <dgm:cxn modelId="{A92A70B3-2133-4763-B333-5EC4D9A3C387}" type="presOf" srcId="{5F48A6AF-BA7D-4B33-9BDF-63268C5AC024}" destId="{388C0070-FDF2-40C8-A80F-ECECA2B4C8B8}" srcOrd="0" destOrd="0" presId="urn:microsoft.com/office/officeart/2005/8/layout/vList2"/>
    <dgm:cxn modelId="{9269A2B3-1DF3-4899-B11B-ECE79C30E027}" type="presOf" srcId="{3DF8F4CB-A0C7-47A7-97FA-08407E7A0A9D}" destId="{2D8674D8-C12B-40F0-BC01-A63A91D1DB18}" srcOrd="0" destOrd="0" presId="urn:microsoft.com/office/officeart/2005/8/layout/vList2"/>
    <dgm:cxn modelId="{FB17BFE5-0FF4-4892-9118-84124E95BF54}" srcId="{28732A23-48CE-4976-9EB6-EA583908CE1B}" destId="{5F48A6AF-BA7D-4B33-9BDF-63268C5AC024}" srcOrd="0" destOrd="0" parTransId="{26B945A4-99E3-4D8C-9C65-6A737E7E9021}" sibTransId="{258593F5-A412-4CC6-85EE-D6CEB54F0151}"/>
    <dgm:cxn modelId="{A9818DF5-6A25-4962-B80F-55FEC00D14C4}" srcId="{DF2E670D-FFF2-46D8-BD7C-5D90047EEBBF}" destId="{3EB1B1F4-717D-4B39-BBAA-92BFBAB08B3C}" srcOrd="3" destOrd="0" parTransId="{50A62B2A-ECC3-48FF-907D-01392975D9B2}" sibTransId="{EDB17429-827E-4F6D-B758-A4964FFAFFC5}"/>
    <dgm:cxn modelId="{627B8AFD-A9C4-465A-AE9D-7ABBE4466641}" srcId="{DF2E670D-FFF2-46D8-BD7C-5D90047EEBBF}" destId="{28732A23-48CE-4976-9EB6-EA583908CE1B}" srcOrd="2" destOrd="0" parTransId="{0F321CAB-B229-4177-A36E-282BC87D0512}" sibTransId="{E8511235-F655-4E9E-8491-807EF1E2A772}"/>
    <dgm:cxn modelId="{85C4200F-CF27-4B41-BE85-2B89BFE21FAA}" type="presParOf" srcId="{5DC73C0D-5A41-4088-B568-21113AC23DF4}" destId="{80C2B044-F8E8-4A1D-BF75-9A01E337CEF6}" srcOrd="0" destOrd="0" presId="urn:microsoft.com/office/officeart/2005/8/layout/vList2"/>
    <dgm:cxn modelId="{83B2981B-3005-4D1A-B2FB-B3C896C3CBFA}" type="presParOf" srcId="{5DC73C0D-5A41-4088-B568-21113AC23DF4}" destId="{2D8674D8-C12B-40F0-BC01-A63A91D1DB18}" srcOrd="1" destOrd="0" presId="urn:microsoft.com/office/officeart/2005/8/layout/vList2"/>
    <dgm:cxn modelId="{A1B3B57C-58C5-4226-9927-5F6CDA6E762C}" type="presParOf" srcId="{5DC73C0D-5A41-4088-B568-21113AC23DF4}" destId="{A3CD708F-FF2C-4CC3-AA77-A95F29F7DC7E}" srcOrd="2" destOrd="0" presId="urn:microsoft.com/office/officeart/2005/8/layout/vList2"/>
    <dgm:cxn modelId="{ADDA39B5-1029-41D9-A959-955175CD17C6}" type="presParOf" srcId="{5DC73C0D-5A41-4088-B568-21113AC23DF4}" destId="{5382C652-6F59-4D9E-A74D-A8B558EAC6B5}" srcOrd="3" destOrd="0" presId="urn:microsoft.com/office/officeart/2005/8/layout/vList2"/>
    <dgm:cxn modelId="{5FB88659-83EA-4889-8D0E-47D986C65526}" type="presParOf" srcId="{5DC73C0D-5A41-4088-B568-21113AC23DF4}" destId="{1AECB639-73D8-4CD2-B49C-40771ABA3AA4}" srcOrd="4" destOrd="0" presId="urn:microsoft.com/office/officeart/2005/8/layout/vList2"/>
    <dgm:cxn modelId="{4D3D0F25-1DDA-4C7A-9364-9A7EFF2E4463}" type="presParOf" srcId="{5DC73C0D-5A41-4088-B568-21113AC23DF4}" destId="{388C0070-FDF2-40C8-A80F-ECECA2B4C8B8}" srcOrd="5" destOrd="0" presId="urn:microsoft.com/office/officeart/2005/8/layout/vList2"/>
    <dgm:cxn modelId="{1D4F9455-BA1F-45B8-A64E-1A446B4BC105}" type="presParOf" srcId="{5DC73C0D-5A41-4088-B568-21113AC23DF4}" destId="{E330D12D-90AD-492F-B02A-6528F6A316F8}" srcOrd="6" destOrd="0" presId="urn:microsoft.com/office/officeart/2005/8/layout/vList2"/>
    <dgm:cxn modelId="{673EB6FE-2551-4C2D-8D2A-4C2B93A474FD}" type="presParOf" srcId="{5DC73C0D-5A41-4088-B568-21113AC23DF4}" destId="{5762AFD4-504E-4749-9AE2-BD32627CEDB6}"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0B3E5C4-366A-4F45-802F-256456000C9F}" type="doc">
      <dgm:prSet loTypeId="urn:microsoft.com/office/officeart/2008/layout/LinedList" loCatId="Inbox" qsTypeId="urn:microsoft.com/office/officeart/2005/8/quickstyle/simple2" qsCatId="simple" csTypeId="urn:microsoft.com/office/officeart/2005/8/colors/ColorSchemeForSuggestions" csCatId="other"/>
      <dgm:spPr/>
      <dgm:t>
        <a:bodyPr/>
        <a:lstStyle/>
        <a:p>
          <a:endParaRPr lang="en-US"/>
        </a:p>
      </dgm:t>
    </dgm:pt>
    <dgm:pt modelId="{60987CBF-78EF-4644-918B-1DD05526A874}">
      <dgm:prSet/>
      <dgm:spPr/>
      <dgm:t>
        <a:bodyPr/>
        <a:lstStyle/>
        <a:p>
          <a:r>
            <a:rPr lang="en-US" baseline="0"/>
            <a:t>67% of the parents reported their child had stopped self injuring, 36% of youth reported they had stopped self-injuring</a:t>
          </a:r>
          <a:endParaRPr lang="en-US"/>
        </a:p>
      </dgm:t>
    </dgm:pt>
    <dgm:pt modelId="{4164CA1A-F0AA-48EF-9099-B83B4C93FE5D}" type="parTrans" cxnId="{4F37C643-E449-4F6A-BFD6-B2BDC39200B9}">
      <dgm:prSet/>
      <dgm:spPr/>
      <dgm:t>
        <a:bodyPr/>
        <a:lstStyle/>
        <a:p>
          <a:endParaRPr lang="en-US"/>
        </a:p>
      </dgm:t>
    </dgm:pt>
    <dgm:pt modelId="{E554AB57-2F61-4E69-9B16-05C8907E40D9}" type="sibTrans" cxnId="{4F37C643-E449-4F6A-BFD6-B2BDC39200B9}">
      <dgm:prSet/>
      <dgm:spPr/>
      <dgm:t>
        <a:bodyPr/>
        <a:lstStyle/>
        <a:p>
          <a:endParaRPr lang="en-US"/>
        </a:p>
      </dgm:t>
    </dgm:pt>
    <dgm:pt modelId="{9600B1F6-13B7-44BF-B106-6F95EDF90E91}">
      <dgm:prSet/>
      <dgm:spPr/>
      <dgm:t>
        <a:bodyPr/>
        <a:lstStyle/>
        <a:p>
          <a:r>
            <a:rPr lang="en-US" baseline="0"/>
            <a:t>Youth commonly identified self-injury as an immediate way to cope with and relieve emotional pain and stress</a:t>
          </a:r>
          <a:endParaRPr lang="en-US"/>
        </a:p>
      </dgm:t>
    </dgm:pt>
    <dgm:pt modelId="{4E8EDA99-11F3-4F4A-A245-C188D84C9B56}" type="parTrans" cxnId="{A65ABD84-387E-460F-829D-0F29DE51B609}">
      <dgm:prSet/>
      <dgm:spPr/>
      <dgm:t>
        <a:bodyPr/>
        <a:lstStyle/>
        <a:p>
          <a:endParaRPr lang="en-US"/>
        </a:p>
      </dgm:t>
    </dgm:pt>
    <dgm:pt modelId="{B78F92B5-AA34-4AAB-BFBC-913C71E82CE2}" type="sibTrans" cxnId="{A65ABD84-387E-460F-829D-0F29DE51B609}">
      <dgm:prSet/>
      <dgm:spPr/>
      <dgm:t>
        <a:bodyPr/>
        <a:lstStyle/>
        <a:p>
          <a:endParaRPr lang="en-US"/>
        </a:p>
      </dgm:t>
    </dgm:pt>
    <dgm:pt modelId="{002539C4-A78F-46DF-9E29-4A2E96C0C0F3}">
      <dgm:prSet/>
      <dgm:spPr/>
      <dgm:t>
        <a:bodyPr/>
        <a:lstStyle/>
        <a:p>
          <a:r>
            <a:rPr lang="en-US" baseline="0"/>
            <a:t>Parents talked more about immediate reasons</a:t>
          </a:r>
          <a:endParaRPr lang="en-US"/>
        </a:p>
      </dgm:t>
    </dgm:pt>
    <dgm:pt modelId="{5444CAB1-1F5E-4DAC-8C79-33B3C5A42795}" type="parTrans" cxnId="{6DB9B1C1-2115-432F-BBF4-A2C86E6EEF10}">
      <dgm:prSet/>
      <dgm:spPr/>
      <dgm:t>
        <a:bodyPr/>
        <a:lstStyle/>
        <a:p>
          <a:endParaRPr lang="en-US"/>
        </a:p>
      </dgm:t>
    </dgm:pt>
    <dgm:pt modelId="{F4DABBA0-3D38-4437-B84E-6E510DC5CB79}" type="sibTrans" cxnId="{6DB9B1C1-2115-432F-BBF4-A2C86E6EEF10}">
      <dgm:prSet/>
      <dgm:spPr/>
      <dgm:t>
        <a:bodyPr/>
        <a:lstStyle/>
        <a:p>
          <a:endParaRPr lang="en-US"/>
        </a:p>
      </dgm:t>
    </dgm:pt>
    <dgm:pt modelId="{C668B771-6C77-4A13-8616-AE5738D3CC0A}">
      <dgm:prSet/>
      <dgm:spPr/>
      <dgm:t>
        <a:bodyPr/>
        <a:lstStyle/>
        <a:p>
          <a:r>
            <a:rPr lang="en-US" baseline="0"/>
            <a:t>Parents reported shock and guilt when learning about their child’s self-injury- questioned themselves about why they hadn’t noticed earlier</a:t>
          </a:r>
          <a:endParaRPr lang="en-US"/>
        </a:p>
      </dgm:t>
    </dgm:pt>
    <dgm:pt modelId="{D1786DAC-71F6-4A6D-9A9E-4D6394106466}" type="parTrans" cxnId="{C976B049-FD3C-4F1A-9075-BD60882D443E}">
      <dgm:prSet/>
      <dgm:spPr/>
      <dgm:t>
        <a:bodyPr/>
        <a:lstStyle/>
        <a:p>
          <a:endParaRPr lang="en-US"/>
        </a:p>
      </dgm:t>
    </dgm:pt>
    <dgm:pt modelId="{769EB684-C22D-429E-B80B-752DEAB5A666}" type="sibTrans" cxnId="{C976B049-FD3C-4F1A-9075-BD60882D443E}">
      <dgm:prSet/>
      <dgm:spPr/>
      <dgm:t>
        <a:bodyPr/>
        <a:lstStyle/>
        <a:p>
          <a:endParaRPr lang="en-US"/>
        </a:p>
      </dgm:t>
    </dgm:pt>
    <dgm:pt modelId="{51EF8CFE-3299-C646-8A02-C8E4421BD0AB}" type="pres">
      <dgm:prSet presAssocID="{20B3E5C4-366A-4F45-802F-256456000C9F}" presName="vert0" presStyleCnt="0">
        <dgm:presLayoutVars>
          <dgm:dir/>
          <dgm:animOne val="branch"/>
          <dgm:animLvl val="lvl"/>
        </dgm:presLayoutVars>
      </dgm:prSet>
      <dgm:spPr/>
    </dgm:pt>
    <dgm:pt modelId="{1BA11B3C-672E-8A4D-BA0C-95874A0D5BBC}" type="pres">
      <dgm:prSet presAssocID="{60987CBF-78EF-4644-918B-1DD05526A874}" presName="thickLine" presStyleLbl="alignNode1" presStyleIdx="0" presStyleCnt="4"/>
      <dgm:spPr/>
    </dgm:pt>
    <dgm:pt modelId="{5E436790-8449-5F4A-9483-C6E618058B20}" type="pres">
      <dgm:prSet presAssocID="{60987CBF-78EF-4644-918B-1DD05526A874}" presName="horz1" presStyleCnt="0"/>
      <dgm:spPr/>
    </dgm:pt>
    <dgm:pt modelId="{351DE7C8-8916-8A41-8EE8-DB1306CF19BA}" type="pres">
      <dgm:prSet presAssocID="{60987CBF-78EF-4644-918B-1DD05526A874}" presName="tx1" presStyleLbl="revTx" presStyleIdx="0" presStyleCnt="4"/>
      <dgm:spPr/>
    </dgm:pt>
    <dgm:pt modelId="{D6113F54-9849-E844-A9E9-C3C64C9EF488}" type="pres">
      <dgm:prSet presAssocID="{60987CBF-78EF-4644-918B-1DD05526A874}" presName="vert1" presStyleCnt="0"/>
      <dgm:spPr/>
    </dgm:pt>
    <dgm:pt modelId="{0B6F43CA-596F-D04F-8F5A-C2A0DD97C78F}" type="pres">
      <dgm:prSet presAssocID="{9600B1F6-13B7-44BF-B106-6F95EDF90E91}" presName="thickLine" presStyleLbl="alignNode1" presStyleIdx="1" presStyleCnt="4"/>
      <dgm:spPr/>
    </dgm:pt>
    <dgm:pt modelId="{178ED12D-5C45-1845-9AE1-3C969B6A3E8C}" type="pres">
      <dgm:prSet presAssocID="{9600B1F6-13B7-44BF-B106-6F95EDF90E91}" presName="horz1" presStyleCnt="0"/>
      <dgm:spPr/>
    </dgm:pt>
    <dgm:pt modelId="{E296AB98-4026-564A-BD37-3B9F88B0746B}" type="pres">
      <dgm:prSet presAssocID="{9600B1F6-13B7-44BF-B106-6F95EDF90E91}" presName="tx1" presStyleLbl="revTx" presStyleIdx="1" presStyleCnt="4"/>
      <dgm:spPr/>
    </dgm:pt>
    <dgm:pt modelId="{FC8594B0-7B9D-0D42-A6D3-840756EDCE40}" type="pres">
      <dgm:prSet presAssocID="{9600B1F6-13B7-44BF-B106-6F95EDF90E91}" presName="vert1" presStyleCnt="0"/>
      <dgm:spPr/>
    </dgm:pt>
    <dgm:pt modelId="{43FAED93-C029-2947-AFDA-56909D07AF19}" type="pres">
      <dgm:prSet presAssocID="{002539C4-A78F-46DF-9E29-4A2E96C0C0F3}" presName="thickLine" presStyleLbl="alignNode1" presStyleIdx="2" presStyleCnt="4"/>
      <dgm:spPr/>
    </dgm:pt>
    <dgm:pt modelId="{9B355221-66DF-9E45-89FA-ADE821924AD6}" type="pres">
      <dgm:prSet presAssocID="{002539C4-A78F-46DF-9E29-4A2E96C0C0F3}" presName="horz1" presStyleCnt="0"/>
      <dgm:spPr/>
    </dgm:pt>
    <dgm:pt modelId="{C34343F4-02DE-3B46-AFB8-BD9414206CCB}" type="pres">
      <dgm:prSet presAssocID="{002539C4-A78F-46DF-9E29-4A2E96C0C0F3}" presName="tx1" presStyleLbl="revTx" presStyleIdx="2" presStyleCnt="4"/>
      <dgm:spPr/>
    </dgm:pt>
    <dgm:pt modelId="{BA1DBD77-B6AC-944E-9BEA-7E43DB8B9A85}" type="pres">
      <dgm:prSet presAssocID="{002539C4-A78F-46DF-9E29-4A2E96C0C0F3}" presName="vert1" presStyleCnt="0"/>
      <dgm:spPr/>
    </dgm:pt>
    <dgm:pt modelId="{7FE89B9C-D4C8-384E-9CE3-DD4AAB42A25A}" type="pres">
      <dgm:prSet presAssocID="{C668B771-6C77-4A13-8616-AE5738D3CC0A}" presName="thickLine" presStyleLbl="alignNode1" presStyleIdx="3" presStyleCnt="4"/>
      <dgm:spPr/>
    </dgm:pt>
    <dgm:pt modelId="{B7841B92-9C9D-6A4D-885C-88D7CDAF2D68}" type="pres">
      <dgm:prSet presAssocID="{C668B771-6C77-4A13-8616-AE5738D3CC0A}" presName="horz1" presStyleCnt="0"/>
      <dgm:spPr/>
    </dgm:pt>
    <dgm:pt modelId="{C76BF87E-6694-E146-9C1F-604DE213925A}" type="pres">
      <dgm:prSet presAssocID="{C668B771-6C77-4A13-8616-AE5738D3CC0A}" presName="tx1" presStyleLbl="revTx" presStyleIdx="3" presStyleCnt="4"/>
      <dgm:spPr/>
    </dgm:pt>
    <dgm:pt modelId="{4595D279-87DB-E440-883B-B7B2C87B1228}" type="pres">
      <dgm:prSet presAssocID="{C668B771-6C77-4A13-8616-AE5738D3CC0A}" presName="vert1" presStyleCnt="0"/>
      <dgm:spPr/>
    </dgm:pt>
  </dgm:ptLst>
  <dgm:cxnLst>
    <dgm:cxn modelId="{4F37C643-E449-4F6A-BFD6-B2BDC39200B9}" srcId="{20B3E5C4-366A-4F45-802F-256456000C9F}" destId="{60987CBF-78EF-4644-918B-1DD05526A874}" srcOrd="0" destOrd="0" parTransId="{4164CA1A-F0AA-48EF-9099-B83B4C93FE5D}" sibTransId="{E554AB57-2F61-4E69-9B16-05C8907E40D9}"/>
    <dgm:cxn modelId="{C976B049-FD3C-4F1A-9075-BD60882D443E}" srcId="{20B3E5C4-366A-4F45-802F-256456000C9F}" destId="{C668B771-6C77-4A13-8616-AE5738D3CC0A}" srcOrd="3" destOrd="0" parTransId="{D1786DAC-71F6-4A6D-9A9E-4D6394106466}" sibTransId="{769EB684-C22D-429E-B80B-752DEAB5A666}"/>
    <dgm:cxn modelId="{2ACEE84E-FE5A-434B-BE1D-1DED0878FDE0}" type="presOf" srcId="{002539C4-A78F-46DF-9E29-4A2E96C0C0F3}" destId="{C34343F4-02DE-3B46-AFB8-BD9414206CCB}" srcOrd="0" destOrd="0" presId="urn:microsoft.com/office/officeart/2008/layout/LinedList"/>
    <dgm:cxn modelId="{364FEA5C-9A12-DA47-8900-9D49F63142CE}" type="presOf" srcId="{C668B771-6C77-4A13-8616-AE5738D3CC0A}" destId="{C76BF87E-6694-E146-9C1F-604DE213925A}" srcOrd="0" destOrd="0" presId="urn:microsoft.com/office/officeart/2008/layout/LinedList"/>
    <dgm:cxn modelId="{AEC5FC67-A71A-7542-AC90-4F60806ACD2C}" type="presOf" srcId="{60987CBF-78EF-4644-918B-1DD05526A874}" destId="{351DE7C8-8916-8A41-8EE8-DB1306CF19BA}" srcOrd="0" destOrd="0" presId="urn:microsoft.com/office/officeart/2008/layout/LinedList"/>
    <dgm:cxn modelId="{A65ABD84-387E-460F-829D-0F29DE51B609}" srcId="{20B3E5C4-366A-4F45-802F-256456000C9F}" destId="{9600B1F6-13B7-44BF-B106-6F95EDF90E91}" srcOrd="1" destOrd="0" parTransId="{4E8EDA99-11F3-4F4A-A245-C188D84C9B56}" sibTransId="{B78F92B5-AA34-4AAB-BFBC-913C71E82CE2}"/>
    <dgm:cxn modelId="{6DB9B1C1-2115-432F-BBF4-A2C86E6EEF10}" srcId="{20B3E5C4-366A-4F45-802F-256456000C9F}" destId="{002539C4-A78F-46DF-9E29-4A2E96C0C0F3}" srcOrd="2" destOrd="0" parTransId="{5444CAB1-1F5E-4DAC-8C79-33B3C5A42795}" sibTransId="{F4DABBA0-3D38-4437-B84E-6E510DC5CB79}"/>
    <dgm:cxn modelId="{E4D3BEE3-4671-9245-8BF4-1E007479F3F8}" type="presOf" srcId="{20B3E5C4-366A-4F45-802F-256456000C9F}" destId="{51EF8CFE-3299-C646-8A02-C8E4421BD0AB}" srcOrd="0" destOrd="0" presId="urn:microsoft.com/office/officeart/2008/layout/LinedList"/>
    <dgm:cxn modelId="{7AE985F7-D92F-0F4C-A52E-85B2964B6441}" type="presOf" srcId="{9600B1F6-13B7-44BF-B106-6F95EDF90E91}" destId="{E296AB98-4026-564A-BD37-3B9F88B0746B}" srcOrd="0" destOrd="0" presId="urn:microsoft.com/office/officeart/2008/layout/LinedList"/>
    <dgm:cxn modelId="{0ED66014-3384-3D47-8C58-D549AA7980AC}" type="presParOf" srcId="{51EF8CFE-3299-C646-8A02-C8E4421BD0AB}" destId="{1BA11B3C-672E-8A4D-BA0C-95874A0D5BBC}" srcOrd="0" destOrd="0" presId="urn:microsoft.com/office/officeart/2008/layout/LinedList"/>
    <dgm:cxn modelId="{95625C02-22A4-794D-B06D-B4FCD78D11DB}" type="presParOf" srcId="{51EF8CFE-3299-C646-8A02-C8E4421BD0AB}" destId="{5E436790-8449-5F4A-9483-C6E618058B20}" srcOrd="1" destOrd="0" presId="urn:microsoft.com/office/officeart/2008/layout/LinedList"/>
    <dgm:cxn modelId="{711BE063-5482-4043-B172-320F0058D846}" type="presParOf" srcId="{5E436790-8449-5F4A-9483-C6E618058B20}" destId="{351DE7C8-8916-8A41-8EE8-DB1306CF19BA}" srcOrd="0" destOrd="0" presId="urn:microsoft.com/office/officeart/2008/layout/LinedList"/>
    <dgm:cxn modelId="{AA1B9524-55EE-434C-856D-93861B0B45AA}" type="presParOf" srcId="{5E436790-8449-5F4A-9483-C6E618058B20}" destId="{D6113F54-9849-E844-A9E9-C3C64C9EF488}" srcOrd="1" destOrd="0" presId="urn:microsoft.com/office/officeart/2008/layout/LinedList"/>
    <dgm:cxn modelId="{9087B450-1783-554D-B4D6-C1A1E5424870}" type="presParOf" srcId="{51EF8CFE-3299-C646-8A02-C8E4421BD0AB}" destId="{0B6F43CA-596F-D04F-8F5A-C2A0DD97C78F}" srcOrd="2" destOrd="0" presId="urn:microsoft.com/office/officeart/2008/layout/LinedList"/>
    <dgm:cxn modelId="{319B62A0-ECC1-DB4E-88A2-08FCA7E30736}" type="presParOf" srcId="{51EF8CFE-3299-C646-8A02-C8E4421BD0AB}" destId="{178ED12D-5C45-1845-9AE1-3C969B6A3E8C}" srcOrd="3" destOrd="0" presId="urn:microsoft.com/office/officeart/2008/layout/LinedList"/>
    <dgm:cxn modelId="{F7228C34-4CDD-044C-BDB7-FAF640F313E5}" type="presParOf" srcId="{178ED12D-5C45-1845-9AE1-3C969B6A3E8C}" destId="{E296AB98-4026-564A-BD37-3B9F88B0746B}" srcOrd="0" destOrd="0" presId="urn:microsoft.com/office/officeart/2008/layout/LinedList"/>
    <dgm:cxn modelId="{ECC81EAC-3D50-6E43-86E1-C4E413EC062F}" type="presParOf" srcId="{178ED12D-5C45-1845-9AE1-3C969B6A3E8C}" destId="{FC8594B0-7B9D-0D42-A6D3-840756EDCE40}" srcOrd="1" destOrd="0" presId="urn:microsoft.com/office/officeart/2008/layout/LinedList"/>
    <dgm:cxn modelId="{49CCECD2-C8A7-CB49-946D-AD5B8172CB17}" type="presParOf" srcId="{51EF8CFE-3299-C646-8A02-C8E4421BD0AB}" destId="{43FAED93-C029-2947-AFDA-56909D07AF19}" srcOrd="4" destOrd="0" presId="urn:microsoft.com/office/officeart/2008/layout/LinedList"/>
    <dgm:cxn modelId="{6F098A92-EE05-FE4A-889E-004A486A175C}" type="presParOf" srcId="{51EF8CFE-3299-C646-8A02-C8E4421BD0AB}" destId="{9B355221-66DF-9E45-89FA-ADE821924AD6}" srcOrd="5" destOrd="0" presId="urn:microsoft.com/office/officeart/2008/layout/LinedList"/>
    <dgm:cxn modelId="{FD84D1D1-05C1-254D-9691-0176362B8E8D}" type="presParOf" srcId="{9B355221-66DF-9E45-89FA-ADE821924AD6}" destId="{C34343F4-02DE-3B46-AFB8-BD9414206CCB}" srcOrd="0" destOrd="0" presId="urn:microsoft.com/office/officeart/2008/layout/LinedList"/>
    <dgm:cxn modelId="{CC0CCB6C-C645-4E4F-A3B9-2D10CAC17C08}" type="presParOf" srcId="{9B355221-66DF-9E45-89FA-ADE821924AD6}" destId="{BA1DBD77-B6AC-944E-9BEA-7E43DB8B9A85}" srcOrd="1" destOrd="0" presId="urn:microsoft.com/office/officeart/2008/layout/LinedList"/>
    <dgm:cxn modelId="{B788F42E-D226-2245-B2EC-8BACE72F9F81}" type="presParOf" srcId="{51EF8CFE-3299-C646-8A02-C8E4421BD0AB}" destId="{7FE89B9C-D4C8-384E-9CE3-DD4AAB42A25A}" srcOrd="6" destOrd="0" presId="urn:microsoft.com/office/officeart/2008/layout/LinedList"/>
    <dgm:cxn modelId="{D443E6A3-2A31-B749-815C-7ADC53B13592}" type="presParOf" srcId="{51EF8CFE-3299-C646-8A02-C8E4421BD0AB}" destId="{B7841B92-9C9D-6A4D-885C-88D7CDAF2D68}" srcOrd="7" destOrd="0" presId="urn:microsoft.com/office/officeart/2008/layout/LinedList"/>
    <dgm:cxn modelId="{1690AB77-46CC-0F4D-9D64-5DF6E43E7656}" type="presParOf" srcId="{B7841B92-9C9D-6A4D-885C-88D7CDAF2D68}" destId="{C76BF87E-6694-E146-9C1F-604DE213925A}" srcOrd="0" destOrd="0" presId="urn:microsoft.com/office/officeart/2008/layout/LinedList"/>
    <dgm:cxn modelId="{32C8795B-40A4-D041-BD1E-179EFB43F9FD}" type="presParOf" srcId="{B7841B92-9C9D-6A4D-885C-88D7CDAF2D68}" destId="{4595D279-87DB-E440-883B-B7B2C87B122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07E7CC-A949-4EF3-AD0D-F22BE90C83A2}" type="doc">
      <dgm:prSet loTypeId="urn:microsoft.com/office/officeart/2008/layout/LinedList" loCatId="Inbox" qsTypeId="urn:microsoft.com/office/officeart/2005/8/quickstyle/simple2" qsCatId="simple" csTypeId="urn:microsoft.com/office/officeart/2005/8/colors/ColorSchemeForSuggestions" csCatId="other" phldr="1"/>
      <dgm:spPr/>
      <dgm:t>
        <a:bodyPr/>
        <a:lstStyle/>
        <a:p>
          <a:endParaRPr lang="en-US"/>
        </a:p>
      </dgm:t>
    </dgm:pt>
    <dgm:pt modelId="{23CE0C6D-1209-4A92-82CD-824E91B34B49}">
      <dgm:prSet/>
      <dgm:spPr/>
      <dgm:t>
        <a:bodyPr/>
        <a:lstStyle/>
        <a:p>
          <a:endParaRPr lang="en-US" i="1" dirty="0"/>
        </a:p>
      </dgm:t>
    </dgm:pt>
    <dgm:pt modelId="{21D90A24-E9BB-434F-9FA7-457CF0BBF99F}" type="parTrans" cxnId="{FE14FD95-3872-4F99-8E06-6E25A02A70CC}">
      <dgm:prSet/>
      <dgm:spPr/>
      <dgm:t>
        <a:bodyPr/>
        <a:lstStyle/>
        <a:p>
          <a:endParaRPr lang="en-US"/>
        </a:p>
      </dgm:t>
    </dgm:pt>
    <dgm:pt modelId="{5C61FC28-024B-445E-A44D-AF4C2CCC947E}" type="sibTrans" cxnId="{FE14FD95-3872-4F99-8E06-6E25A02A70CC}">
      <dgm:prSet/>
      <dgm:spPr/>
      <dgm:t>
        <a:bodyPr/>
        <a:lstStyle/>
        <a:p>
          <a:endParaRPr lang="en-US"/>
        </a:p>
      </dgm:t>
    </dgm:pt>
    <dgm:pt modelId="{1536DF0D-06E7-4BB9-8BC2-196CD6001B9F}">
      <dgm:prSet/>
      <dgm:spPr/>
      <dgm:t>
        <a:bodyPr/>
        <a:lstStyle/>
        <a:p>
          <a:r>
            <a:rPr lang="en-US" baseline="0" dirty="0"/>
            <a:t>Emotional regulation</a:t>
          </a:r>
          <a:endParaRPr lang="en-US" dirty="0"/>
        </a:p>
      </dgm:t>
    </dgm:pt>
    <dgm:pt modelId="{3564450C-558A-4F53-86D7-0EB0E89446F7}" type="parTrans" cxnId="{DBCE98F3-0CE5-4610-AC26-9074A6FDD6C3}">
      <dgm:prSet/>
      <dgm:spPr/>
      <dgm:t>
        <a:bodyPr/>
        <a:lstStyle/>
        <a:p>
          <a:endParaRPr lang="en-US"/>
        </a:p>
      </dgm:t>
    </dgm:pt>
    <dgm:pt modelId="{746287D9-C049-4C85-A977-CDE15E236CFB}" type="sibTrans" cxnId="{DBCE98F3-0CE5-4610-AC26-9074A6FDD6C3}">
      <dgm:prSet/>
      <dgm:spPr/>
      <dgm:t>
        <a:bodyPr/>
        <a:lstStyle/>
        <a:p>
          <a:endParaRPr lang="en-US"/>
        </a:p>
      </dgm:t>
    </dgm:pt>
    <dgm:pt modelId="{488D555D-F557-4F5E-849E-06CE41433D58}">
      <dgm:prSet/>
      <dgm:spPr/>
      <dgm:t>
        <a:bodyPr/>
        <a:lstStyle/>
        <a:p>
          <a:r>
            <a:rPr lang="en-US" baseline="0" dirty="0"/>
            <a:t>Age/maturity play a big role</a:t>
          </a:r>
          <a:endParaRPr lang="en-US" dirty="0"/>
        </a:p>
      </dgm:t>
    </dgm:pt>
    <dgm:pt modelId="{B72468E4-89E4-485B-8743-86B46D95AF97}" type="parTrans" cxnId="{BD17E0FB-E443-4504-B0FD-16629B0AA21F}">
      <dgm:prSet/>
      <dgm:spPr/>
      <dgm:t>
        <a:bodyPr/>
        <a:lstStyle/>
        <a:p>
          <a:endParaRPr lang="en-US"/>
        </a:p>
      </dgm:t>
    </dgm:pt>
    <dgm:pt modelId="{8D6D7853-466B-4259-818D-352BCED86105}" type="sibTrans" cxnId="{BD17E0FB-E443-4504-B0FD-16629B0AA21F}">
      <dgm:prSet/>
      <dgm:spPr/>
      <dgm:t>
        <a:bodyPr/>
        <a:lstStyle/>
        <a:p>
          <a:endParaRPr lang="en-US"/>
        </a:p>
      </dgm:t>
    </dgm:pt>
    <dgm:pt modelId="{35C6CAFB-07DD-4140-BB02-FC8597265F1D}">
      <dgm:prSet/>
      <dgm:spPr/>
      <dgm:t>
        <a:bodyPr/>
        <a:lstStyle/>
        <a:p>
          <a:r>
            <a:rPr lang="en-US" baseline="0" dirty="0"/>
            <a:t>Finding NSSI to be a problem</a:t>
          </a:r>
          <a:endParaRPr lang="en-US" dirty="0"/>
        </a:p>
      </dgm:t>
    </dgm:pt>
    <dgm:pt modelId="{6FCDCCF4-3051-45C1-ADA3-3BD3874784E1}" type="parTrans" cxnId="{26A50814-90F4-467E-8F79-55B3A2C255F6}">
      <dgm:prSet/>
      <dgm:spPr/>
      <dgm:t>
        <a:bodyPr/>
        <a:lstStyle/>
        <a:p>
          <a:endParaRPr lang="en-US"/>
        </a:p>
      </dgm:t>
    </dgm:pt>
    <dgm:pt modelId="{92F75669-4EF0-4D3E-A08F-E8FAA5C351F5}" type="sibTrans" cxnId="{26A50814-90F4-467E-8F79-55B3A2C255F6}">
      <dgm:prSet/>
      <dgm:spPr/>
      <dgm:t>
        <a:bodyPr/>
        <a:lstStyle/>
        <a:p>
          <a:endParaRPr lang="en-US"/>
        </a:p>
      </dgm:t>
    </dgm:pt>
    <dgm:pt modelId="{C32373B8-549F-4E42-B202-185A0B6D6647}">
      <dgm:prSet/>
      <dgm:spPr/>
      <dgm:t>
        <a:bodyPr/>
        <a:lstStyle/>
        <a:p>
          <a:pPr rtl="0"/>
          <a:r>
            <a:rPr lang="en-US" baseline="0" dirty="0"/>
            <a:t>Being open to therapy and viewing therapy positively</a:t>
          </a:r>
          <a:r>
            <a:rPr lang="en-US" baseline="0" dirty="0">
              <a:latin typeface="Calibri Light" panose="020F0302020204030204"/>
            </a:rPr>
            <a:t> </a:t>
          </a:r>
          <a:endParaRPr lang="en-US" dirty="0"/>
        </a:p>
      </dgm:t>
    </dgm:pt>
    <dgm:pt modelId="{43146B3F-0CB6-46FE-B119-8EFB902F22BB}" type="parTrans" cxnId="{AD8B5633-3527-4077-BEB7-305C20A2DD91}">
      <dgm:prSet/>
      <dgm:spPr/>
      <dgm:t>
        <a:bodyPr/>
        <a:lstStyle/>
        <a:p>
          <a:endParaRPr lang="en-US"/>
        </a:p>
      </dgm:t>
    </dgm:pt>
    <dgm:pt modelId="{77E03689-7A36-412A-93FB-763535785025}" type="sibTrans" cxnId="{AD8B5633-3527-4077-BEB7-305C20A2DD91}">
      <dgm:prSet/>
      <dgm:spPr/>
      <dgm:t>
        <a:bodyPr/>
        <a:lstStyle/>
        <a:p>
          <a:endParaRPr lang="en-US"/>
        </a:p>
      </dgm:t>
    </dgm:pt>
    <dgm:pt modelId="{7ACEBA24-EE62-4DE4-AD54-BCD162BA2C8A}">
      <dgm:prSet phldr="0"/>
      <dgm:spPr/>
      <dgm:t>
        <a:bodyPr/>
        <a:lstStyle/>
        <a:p>
          <a:pPr rtl="0"/>
          <a:r>
            <a:rPr lang="en-US" baseline="0" dirty="0">
              <a:solidFill>
                <a:srgbClr val="444444"/>
              </a:solidFill>
              <a:latin typeface="Calibri"/>
              <a:cs typeface="Calibri"/>
            </a:rPr>
            <a:t>Positive connections- available, perceived, and made use of.</a:t>
          </a:r>
        </a:p>
      </dgm:t>
    </dgm:pt>
    <dgm:pt modelId="{60B6B87D-E2E2-4C10-AAD2-B0D4487A3E5E}" type="parTrans" cxnId="{2762B8BA-9B81-4466-A4E5-C3BCF2671D77}">
      <dgm:prSet/>
      <dgm:spPr/>
    </dgm:pt>
    <dgm:pt modelId="{F360BAF1-65D5-4E89-BD24-0EDC4AF139C8}" type="sibTrans" cxnId="{2762B8BA-9B81-4466-A4E5-C3BCF2671D77}">
      <dgm:prSet/>
      <dgm:spPr/>
    </dgm:pt>
    <dgm:pt modelId="{A2914D87-64D6-3D4F-ADBB-DC3DEBC2EBEC}" type="pres">
      <dgm:prSet presAssocID="{6507E7CC-A949-4EF3-AD0D-F22BE90C83A2}" presName="vert0" presStyleCnt="0">
        <dgm:presLayoutVars>
          <dgm:dir/>
          <dgm:animOne val="branch"/>
          <dgm:animLvl val="lvl"/>
        </dgm:presLayoutVars>
      </dgm:prSet>
      <dgm:spPr/>
    </dgm:pt>
    <dgm:pt modelId="{0D94AFA6-F2DA-44E8-A740-12113D203A3C}" type="pres">
      <dgm:prSet presAssocID="{23CE0C6D-1209-4A92-82CD-824E91B34B49}" presName="thickLine" presStyleLbl="alignNode1" presStyleIdx="0" presStyleCnt="1"/>
      <dgm:spPr/>
    </dgm:pt>
    <dgm:pt modelId="{C413C03E-40DC-4E8F-8C8D-77F5AC76E96E}" type="pres">
      <dgm:prSet presAssocID="{23CE0C6D-1209-4A92-82CD-824E91B34B49}" presName="horz1" presStyleCnt="0"/>
      <dgm:spPr/>
    </dgm:pt>
    <dgm:pt modelId="{EBCF4C5B-2E25-489A-A2A2-CE44EEBD77F2}" type="pres">
      <dgm:prSet presAssocID="{23CE0C6D-1209-4A92-82CD-824E91B34B49}" presName="tx1" presStyleLbl="revTx" presStyleIdx="0" presStyleCnt="6"/>
      <dgm:spPr/>
    </dgm:pt>
    <dgm:pt modelId="{283652B4-09C8-4AA9-BD3F-0C3CAF78B7E7}" type="pres">
      <dgm:prSet presAssocID="{23CE0C6D-1209-4A92-82CD-824E91B34B49}" presName="vert1" presStyleCnt="0"/>
      <dgm:spPr/>
    </dgm:pt>
    <dgm:pt modelId="{7C66CC1F-35D1-4C05-9039-D2FBD9BBE00B}" type="pres">
      <dgm:prSet presAssocID="{7ACEBA24-EE62-4DE4-AD54-BCD162BA2C8A}" presName="vertSpace2a" presStyleCnt="0"/>
      <dgm:spPr/>
    </dgm:pt>
    <dgm:pt modelId="{60F6BB9C-A268-4B76-8B73-FF4EC0C95151}" type="pres">
      <dgm:prSet presAssocID="{7ACEBA24-EE62-4DE4-AD54-BCD162BA2C8A}" presName="horz2" presStyleCnt="0"/>
      <dgm:spPr/>
    </dgm:pt>
    <dgm:pt modelId="{A799D9E2-EE3B-4D24-B489-8D8C12E31414}" type="pres">
      <dgm:prSet presAssocID="{7ACEBA24-EE62-4DE4-AD54-BCD162BA2C8A}" presName="horzSpace2" presStyleCnt="0"/>
      <dgm:spPr/>
    </dgm:pt>
    <dgm:pt modelId="{75488B53-2023-489F-ACCE-565961AD4F32}" type="pres">
      <dgm:prSet presAssocID="{7ACEBA24-EE62-4DE4-AD54-BCD162BA2C8A}" presName="tx2" presStyleLbl="revTx" presStyleIdx="1" presStyleCnt="6"/>
      <dgm:spPr/>
    </dgm:pt>
    <dgm:pt modelId="{1395C7B2-4030-4912-A018-21E671803EE0}" type="pres">
      <dgm:prSet presAssocID="{7ACEBA24-EE62-4DE4-AD54-BCD162BA2C8A}" presName="vert2" presStyleCnt="0"/>
      <dgm:spPr/>
    </dgm:pt>
    <dgm:pt modelId="{D9FBF87C-6B8F-401D-B9E8-EBED3596C50B}" type="pres">
      <dgm:prSet presAssocID="{7ACEBA24-EE62-4DE4-AD54-BCD162BA2C8A}" presName="thinLine2b" presStyleLbl="callout" presStyleIdx="0" presStyleCnt="5"/>
      <dgm:spPr/>
    </dgm:pt>
    <dgm:pt modelId="{DA2C1DFB-828D-4CDB-B15B-2D79EB7F48D5}" type="pres">
      <dgm:prSet presAssocID="{7ACEBA24-EE62-4DE4-AD54-BCD162BA2C8A}" presName="vertSpace2b" presStyleCnt="0"/>
      <dgm:spPr/>
    </dgm:pt>
    <dgm:pt modelId="{029E2BF5-7F1B-43F5-9779-AB148454142E}" type="pres">
      <dgm:prSet presAssocID="{1536DF0D-06E7-4BB9-8BC2-196CD6001B9F}" presName="horz2" presStyleCnt="0"/>
      <dgm:spPr/>
    </dgm:pt>
    <dgm:pt modelId="{C55C29E3-8C0B-44BE-9A2E-5054EF294B46}" type="pres">
      <dgm:prSet presAssocID="{1536DF0D-06E7-4BB9-8BC2-196CD6001B9F}" presName="horzSpace2" presStyleCnt="0"/>
      <dgm:spPr/>
    </dgm:pt>
    <dgm:pt modelId="{728ECC90-815D-4652-8729-B285A7FC1A66}" type="pres">
      <dgm:prSet presAssocID="{1536DF0D-06E7-4BB9-8BC2-196CD6001B9F}" presName="tx2" presStyleLbl="revTx" presStyleIdx="2" presStyleCnt="6"/>
      <dgm:spPr/>
    </dgm:pt>
    <dgm:pt modelId="{67A7D0F1-C9EE-412C-853F-DFB007EE4D5D}" type="pres">
      <dgm:prSet presAssocID="{1536DF0D-06E7-4BB9-8BC2-196CD6001B9F}" presName="vert2" presStyleCnt="0"/>
      <dgm:spPr/>
    </dgm:pt>
    <dgm:pt modelId="{744EECB4-D411-4510-8A0C-F50EC9F16F49}" type="pres">
      <dgm:prSet presAssocID="{1536DF0D-06E7-4BB9-8BC2-196CD6001B9F}" presName="thinLine2b" presStyleLbl="callout" presStyleIdx="1" presStyleCnt="5"/>
      <dgm:spPr/>
    </dgm:pt>
    <dgm:pt modelId="{35BD5D28-B6E8-4E35-B8C6-5F138A5E34F3}" type="pres">
      <dgm:prSet presAssocID="{1536DF0D-06E7-4BB9-8BC2-196CD6001B9F}" presName="vertSpace2b" presStyleCnt="0"/>
      <dgm:spPr/>
    </dgm:pt>
    <dgm:pt modelId="{6D430B37-09B1-4967-A956-FE5EE9332F9E}" type="pres">
      <dgm:prSet presAssocID="{488D555D-F557-4F5E-849E-06CE41433D58}" presName="horz2" presStyleCnt="0"/>
      <dgm:spPr/>
    </dgm:pt>
    <dgm:pt modelId="{E40AC11F-14C4-4F78-A380-8E6413B8012D}" type="pres">
      <dgm:prSet presAssocID="{488D555D-F557-4F5E-849E-06CE41433D58}" presName="horzSpace2" presStyleCnt="0"/>
      <dgm:spPr/>
    </dgm:pt>
    <dgm:pt modelId="{BC301C77-D956-43B6-BE6C-D734DF31CF12}" type="pres">
      <dgm:prSet presAssocID="{488D555D-F557-4F5E-849E-06CE41433D58}" presName="tx2" presStyleLbl="revTx" presStyleIdx="3" presStyleCnt="6"/>
      <dgm:spPr/>
    </dgm:pt>
    <dgm:pt modelId="{D80985B6-27AB-4506-A526-4F93CD9BE78C}" type="pres">
      <dgm:prSet presAssocID="{488D555D-F557-4F5E-849E-06CE41433D58}" presName="vert2" presStyleCnt="0"/>
      <dgm:spPr/>
    </dgm:pt>
    <dgm:pt modelId="{30D1FC3D-0142-4117-A7BB-DE15705314BB}" type="pres">
      <dgm:prSet presAssocID="{488D555D-F557-4F5E-849E-06CE41433D58}" presName="thinLine2b" presStyleLbl="callout" presStyleIdx="2" presStyleCnt="5"/>
      <dgm:spPr/>
    </dgm:pt>
    <dgm:pt modelId="{738F18E9-4FD9-4AA8-838F-5C9FFF82B072}" type="pres">
      <dgm:prSet presAssocID="{488D555D-F557-4F5E-849E-06CE41433D58}" presName="vertSpace2b" presStyleCnt="0"/>
      <dgm:spPr/>
    </dgm:pt>
    <dgm:pt modelId="{4F02D09C-6400-4908-86B4-82A649B9EE8D}" type="pres">
      <dgm:prSet presAssocID="{35C6CAFB-07DD-4140-BB02-FC8597265F1D}" presName="horz2" presStyleCnt="0"/>
      <dgm:spPr/>
    </dgm:pt>
    <dgm:pt modelId="{6A8778D9-2AB6-4FB4-9B8B-82663C827FB5}" type="pres">
      <dgm:prSet presAssocID="{35C6CAFB-07DD-4140-BB02-FC8597265F1D}" presName="horzSpace2" presStyleCnt="0"/>
      <dgm:spPr/>
    </dgm:pt>
    <dgm:pt modelId="{034085B9-15A2-48CD-92CC-C1C820AE017C}" type="pres">
      <dgm:prSet presAssocID="{35C6CAFB-07DD-4140-BB02-FC8597265F1D}" presName="tx2" presStyleLbl="revTx" presStyleIdx="4" presStyleCnt="6"/>
      <dgm:spPr/>
    </dgm:pt>
    <dgm:pt modelId="{7A078AC8-B8F8-48E7-9D39-D834BB856C35}" type="pres">
      <dgm:prSet presAssocID="{35C6CAFB-07DD-4140-BB02-FC8597265F1D}" presName="vert2" presStyleCnt="0"/>
      <dgm:spPr/>
    </dgm:pt>
    <dgm:pt modelId="{BDAC9036-7F83-4E97-AEFF-CF70E181A823}" type="pres">
      <dgm:prSet presAssocID="{35C6CAFB-07DD-4140-BB02-FC8597265F1D}" presName="thinLine2b" presStyleLbl="callout" presStyleIdx="3" presStyleCnt="5"/>
      <dgm:spPr/>
    </dgm:pt>
    <dgm:pt modelId="{89A9DC5F-55BC-4399-91D1-3A9FC15D70BE}" type="pres">
      <dgm:prSet presAssocID="{35C6CAFB-07DD-4140-BB02-FC8597265F1D}" presName="vertSpace2b" presStyleCnt="0"/>
      <dgm:spPr/>
    </dgm:pt>
    <dgm:pt modelId="{E2FD33E5-2DC0-4228-9FF4-C61A4613B614}" type="pres">
      <dgm:prSet presAssocID="{C32373B8-549F-4E42-B202-185A0B6D6647}" presName="horz2" presStyleCnt="0"/>
      <dgm:spPr/>
    </dgm:pt>
    <dgm:pt modelId="{9966901A-65E0-4F6E-B370-E1B969BF12F4}" type="pres">
      <dgm:prSet presAssocID="{C32373B8-549F-4E42-B202-185A0B6D6647}" presName="horzSpace2" presStyleCnt="0"/>
      <dgm:spPr/>
    </dgm:pt>
    <dgm:pt modelId="{4D196DBC-8C72-46D6-8C9E-789206933970}" type="pres">
      <dgm:prSet presAssocID="{C32373B8-549F-4E42-B202-185A0B6D6647}" presName="tx2" presStyleLbl="revTx" presStyleIdx="5" presStyleCnt="6"/>
      <dgm:spPr/>
    </dgm:pt>
    <dgm:pt modelId="{BBE63802-025B-43D9-A803-0182CC2F0560}" type="pres">
      <dgm:prSet presAssocID="{C32373B8-549F-4E42-B202-185A0B6D6647}" presName="vert2" presStyleCnt="0"/>
      <dgm:spPr/>
    </dgm:pt>
    <dgm:pt modelId="{604F679A-019C-4DD0-9CC0-04F027F3D43F}" type="pres">
      <dgm:prSet presAssocID="{C32373B8-549F-4E42-B202-185A0B6D6647}" presName="thinLine2b" presStyleLbl="callout" presStyleIdx="4" presStyleCnt="5"/>
      <dgm:spPr/>
    </dgm:pt>
    <dgm:pt modelId="{0D655C01-F605-41CC-B9BF-94F5FE1F99FC}" type="pres">
      <dgm:prSet presAssocID="{C32373B8-549F-4E42-B202-185A0B6D6647}" presName="vertSpace2b" presStyleCnt="0"/>
      <dgm:spPr/>
    </dgm:pt>
  </dgm:ptLst>
  <dgm:cxnLst>
    <dgm:cxn modelId="{C0947408-3D27-7E43-BCBB-2669136FF182}" type="presOf" srcId="{6507E7CC-A949-4EF3-AD0D-F22BE90C83A2}" destId="{A2914D87-64D6-3D4F-ADBB-DC3DEBC2EBEC}" srcOrd="0" destOrd="0" presId="urn:microsoft.com/office/officeart/2008/layout/LinedList"/>
    <dgm:cxn modelId="{26A50814-90F4-467E-8F79-55B3A2C255F6}" srcId="{23CE0C6D-1209-4A92-82CD-824E91B34B49}" destId="{35C6CAFB-07DD-4140-BB02-FC8597265F1D}" srcOrd="3" destOrd="0" parTransId="{6FCDCCF4-3051-45C1-ADA3-3BD3874784E1}" sibTransId="{92F75669-4EF0-4D3E-A08F-E8FAA5C351F5}"/>
    <dgm:cxn modelId="{AD8B5633-3527-4077-BEB7-305C20A2DD91}" srcId="{23CE0C6D-1209-4A92-82CD-824E91B34B49}" destId="{C32373B8-549F-4E42-B202-185A0B6D6647}" srcOrd="4" destOrd="0" parTransId="{43146B3F-0CB6-46FE-B119-8EFB902F22BB}" sibTransId="{77E03689-7A36-412A-93FB-763535785025}"/>
    <dgm:cxn modelId="{EDD92A65-1062-44C7-9B2A-F1436FCA0F23}" type="presOf" srcId="{C32373B8-549F-4E42-B202-185A0B6D6647}" destId="{4D196DBC-8C72-46D6-8C9E-789206933970}" srcOrd="0" destOrd="0" presId="urn:microsoft.com/office/officeart/2008/layout/LinedList"/>
    <dgm:cxn modelId="{FE14FD95-3872-4F99-8E06-6E25A02A70CC}" srcId="{6507E7CC-A949-4EF3-AD0D-F22BE90C83A2}" destId="{23CE0C6D-1209-4A92-82CD-824E91B34B49}" srcOrd="0" destOrd="0" parTransId="{21D90A24-E9BB-434F-9FA7-457CF0BBF99F}" sibTransId="{5C61FC28-024B-445E-A44D-AF4C2CCC947E}"/>
    <dgm:cxn modelId="{3BCBD896-AF44-4FC6-B0DC-063CBC0AFAF5}" type="presOf" srcId="{7ACEBA24-EE62-4DE4-AD54-BCD162BA2C8A}" destId="{75488B53-2023-489F-ACCE-565961AD4F32}" srcOrd="0" destOrd="0" presId="urn:microsoft.com/office/officeart/2008/layout/LinedList"/>
    <dgm:cxn modelId="{5A6B0DAC-1174-415F-B811-8363CE4F27EF}" type="presOf" srcId="{1536DF0D-06E7-4BB9-8BC2-196CD6001B9F}" destId="{728ECC90-815D-4652-8729-B285A7FC1A66}" srcOrd="0" destOrd="0" presId="urn:microsoft.com/office/officeart/2008/layout/LinedList"/>
    <dgm:cxn modelId="{2762B8BA-9B81-4466-A4E5-C3BCF2671D77}" srcId="{23CE0C6D-1209-4A92-82CD-824E91B34B49}" destId="{7ACEBA24-EE62-4DE4-AD54-BCD162BA2C8A}" srcOrd="0" destOrd="0" parTransId="{60B6B87D-E2E2-4C10-AAD2-B0D4487A3E5E}" sibTransId="{F360BAF1-65D5-4E89-BD24-0EDC4AF139C8}"/>
    <dgm:cxn modelId="{FB05AEC1-AD6F-4F5D-A3ED-82A416C4A8F1}" type="presOf" srcId="{23CE0C6D-1209-4A92-82CD-824E91B34B49}" destId="{EBCF4C5B-2E25-489A-A2A2-CE44EEBD77F2}" srcOrd="0" destOrd="0" presId="urn:microsoft.com/office/officeart/2008/layout/LinedList"/>
    <dgm:cxn modelId="{6D7DABCE-8FE0-4E58-A76D-5E9A63DE2BC3}" type="presOf" srcId="{488D555D-F557-4F5E-849E-06CE41433D58}" destId="{BC301C77-D956-43B6-BE6C-D734DF31CF12}" srcOrd="0" destOrd="0" presId="urn:microsoft.com/office/officeart/2008/layout/LinedList"/>
    <dgm:cxn modelId="{37A4E6E6-92E7-43C5-BB9D-570BB088B53F}" type="presOf" srcId="{35C6CAFB-07DD-4140-BB02-FC8597265F1D}" destId="{034085B9-15A2-48CD-92CC-C1C820AE017C}" srcOrd="0" destOrd="0" presId="urn:microsoft.com/office/officeart/2008/layout/LinedList"/>
    <dgm:cxn modelId="{DBCE98F3-0CE5-4610-AC26-9074A6FDD6C3}" srcId="{23CE0C6D-1209-4A92-82CD-824E91B34B49}" destId="{1536DF0D-06E7-4BB9-8BC2-196CD6001B9F}" srcOrd="1" destOrd="0" parTransId="{3564450C-558A-4F53-86D7-0EB0E89446F7}" sibTransId="{746287D9-C049-4C85-A977-CDE15E236CFB}"/>
    <dgm:cxn modelId="{BD17E0FB-E443-4504-B0FD-16629B0AA21F}" srcId="{23CE0C6D-1209-4A92-82CD-824E91B34B49}" destId="{488D555D-F557-4F5E-849E-06CE41433D58}" srcOrd="2" destOrd="0" parTransId="{B72468E4-89E4-485B-8743-86B46D95AF97}" sibTransId="{8D6D7853-466B-4259-818D-352BCED86105}"/>
    <dgm:cxn modelId="{C961FE79-127B-4223-BC74-54408EE8890F}" type="presParOf" srcId="{A2914D87-64D6-3D4F-ADBB-DC3DEBC2EBEC}" destId="{0D94AFA6-F2DA-44E8-A740-12113D203A3C}" srcOrd="0" destOrd="0" presId="urn:microsoft.com/office/officeart/2008/layout/LinedList"/>
    <dgm:cxn modelId="{EA6B3852-7BC4-450A-A833-852CA99A045E}" type="presParOf" srcId="{A2914D87-64D6-3D4F-ADBB-DC3DEBC2EBEC}" destId="{C413C03E-40DC-4E8F-8C8D-77F5AC76E96E}" srcOrd="1" destOrd="0" presId="urn:microsoft.com/office/officeart/2008/layout/LinedList"/>
    <dgm:cxn modelId="{B2C707D1-9346-499A-91FF-4BA709773151}" type="presParOf" srcId="{C413C03E-40DC-4E8F-8C8D-77F5AC76E96E}" destId="{EBCF4C5B-2E25-489A-A2A2-CE44EEBD77F2}" srcOrd="0" destOrd="0" presId="urn:microsoft.com/office/officeart/2008/layout/LinedList"/>
    <dgm:cxn modelId="{A889D7A2-1B09-45E8-80C4-8EEB989A4220}" type="presParOf" srcId="{C413C03E-40DC-4E8F-8C8D-77F5AC76E96E}" destId="{283652B4-09C8-4AA9-BD3F-0C3CAF78B7E7}" srcOrd="1" destOrd="0" presId="urn:microsoft.com/office/officeart/2008/layout/LinedList"/>
    <dgm:cxn modelId="{200D49C3-10F3-47DF-A035-8581B6C3F224}" type="presParOf" srcId="{283652B4-09C8-4AA9-BD3F-0C3CAF78B7E7}" destId="{7C66CC1F-35D1-4C05-9039-D2FBD9BBE00B}" srcOrd="0" destOrd="0" presId="urn:microsoft.com/office/officeart/2008/layout/LinedList"/>
    <dgm:cxn modelId="{95C0A25E-5B67-46F9-AC22-D650A426FBBE}" type="presParOf" srcId="{283652B4-09C8-4AA9-BD3F-0C3CAF78B7E7}" destId="{60F6BB9C-A268-4B76-8B73-FF4EC0C95151}" srcOrd="1" destOrd="0" presId="urn:microsoft.com/office/officeart/2008/layout/LinedList"/>
    <dgm:cxn modelId="{1F7BC9AF-09B8-470C-8DB2-803A2DAAC897}" type="presParOf" srcId="{60F6BB9C-A268-4B76-8B73-FF4EC0C95151}" destId="{A799D9E2-EE3B-4D24-B489-8D8C12E31414}" srcOrd="0" destOrd="0" presId="urn:microsoft.com/office/officeart/2008/layout/LinedList"/>
    <dgm:cxn modelId="{B5882EA4-624F-469D-8C87-8E8DCF9FEF36}" type="presParOf" srcId="{60F6BB9C-A268-4B76-8B73-FF4EC0C95151}" destId="{75488B53-2023-489F-ACCE-565961AD4F32}" srcOrd="1" destOrd="0" presId="urn:microsoft.com/office/officeart/2008/layout/LinedList"/>
    <dgm:cxn modelId="{78EF7192-6910-48E5-9A49-074C5DC1D74D}" type="presParOf" srcId="{60F6BB9C-A268-4B76-8B73-FF4EC0C95151}" destId="{1395C7B2-4030-4912-A018-21E671803EE0}" srcOrd="2" destOrd="0" presId="urn:microsoft.com/office/officeart/2008/layout/LinedList"/>
    <dgm:cxn modelId="{C571AEEC-760B-44D7-A805-FD606A8ACCFB}" type="presParOf" srcId="{283652B4-09C8-4AA9-BD3F-0C3CAF78B7E7}" destId="{D9FBF87C-6B8F-401D-B9E8-EBED3596C50B}" srcOrd="2" destOrd="0" presId="urn:microsoft.com/office/officeart/2008/layout/LinedList"/>
    <dgm:cxn modelId="{9242567E-7B91-4BC7-B464-D6E3E6FB3F3B}" type="presParOf" srcId="{283652B4-09C8-4AA9-BD3F-0C3CAF78B7E7}" destId="{DA2C1DFB-828D-4CDB-B15B-2D79EB7F48D5}" srcOrd="3" destOrd="0" presId="urn:microsoft.com/office/officeart/2008/layout/LinedList"/>
    <dgm:cxn modelId="{FDCF748A-2D65-429A-B8DF-F8945CEF4F51}" type="presParOf" srcId="{283652B4-09C8-4AA9-BD3F-0C3CAF78B7E7}" destId="{029E2BF5-7F1B-43F5-9779-AB148454142E}" srcOrd="4" destOrd="0" presId="urn:microsoft.com/office/officeart/2008/layout/LinedList"/>
    <dgm:cxn modelId="{5D653F50-0312-45D1-A405-F4F4993E649D}" type="presParOf" srcId="{029E2BF5-7F1B-43F5-9779-AB148454142E}" destId="{C55C29E3-8C0B-44BE-9A2E-5054EF294B46}" srcOrd="0" destOrd="0" presId="urn:microsoft.com/office/officeart/2008/layout/LinedList"/>
    <dgm:cxn modelId="{DBDF9A57-1DDC-4478-B095-CD4E3DFB0800}" type="presParOf" srcId="{029E2BF5-7F1B-43F5-9779-AB148454142E}" destId="{728ECC90-815D-4652-8729-B285A7FC1A66}" srcOrd="1" destOrd="0" presId="urn:microsoft.com/office/officeart/2008/layout/LinedList"/>
    <dgm:cxn modelId="{5585952B-8D6A-4E9D-BFE0-BC656CF97BA7}" type="presParOf" srcId="{029E2BF5-7F1B-43F5-9779-AB148454142E}" destId="{67A7D0F1-C9EE-412C-853F-DFB007EE4D5D}" srcOrd="2" destOrd="0" presId="urn:microsoft.com/office/officeart/2008/layout/LinedList"/>
    <dgm:cxn modelId="{F60EFA5F-6E26-44C5-B8D6-99D6AAFD285A}" type="presParOf" srcId="{283652B4-09C8-4AA9-BD3F-0C3CAF78B7E7}" destId="{744EECB4-D411-4510-8A0C-F50EC9F16F49}" srcOrd="5" destOrd="0" presId="urn:microsoft.com/office/officeart/2008/layout/LinedList"/>
    <dgm:cxn modelId="{A8961B68-F1FA-4661-AC59-ABDA18B6337B}" type="presParOf" srcId="{283652B4-09C8-4AA9-BD3F-0C3CAF78B7E7}" destId="{35BD5D28-B6E8-4E35-B8C6-5F138A5E34F3}" srcOrd="6" destOrd="0" presId="urn:microsoft.com/office/officeart/2008/layout/LinedList"/>
    <dgm:cxn modelId="{A3CEE541-1115-49A0-899D-F4E78636565E}" type="presParOf" srcId="{283652B4-09C8-4AA9-BD3F-0C3CAF78B7E7}" destId="{6D430B37-09B1-4967-A956-FE5EE9332F9E}" srcOrd="7" destOrd="0" presId="urn:microsoft.com/office/officeart/2008/layout/LinedList"/>
    <dgm:cxn modelId="{F81D79DC-AC8B-4C48-9DA8-B8E2283D5CCF}" type="presParOf" srcId="{6D430B37-09B1-4967-A956-FE5EE9332F9E}" destId="{E40AC11F-14C4-4F78-A380-8E6413B8012D}" srcOrd="0" destOrd="0" presId="urn:microsoft.com/office/officeart/2008/layout/LinedList"/>
    <dgm:cxn modelId="{FF2C6C32-9952-4043-B8F2-1F3BCCD5E833}" type="presParOf" srcId="{6D430B37-09B1-4967-A956-FE5EE9332F9E}" destId="{BC301C77-D956-43B6-BE6C-D734DF31CF12}" srcOrd="1" destOrd="0" presId="urn:microsoft.com/office/officeart/2008/layout/LinedList"/>
    <dgm:cxn modelId="{03A48078-EB2D-4D53-BC04-AFF97EC58788}" type="presParOf" srcId="{6D430B37-09B1-4967-A956-FE5EE9332F9E}" destId="{D80985B6-27AB-4506-A526-4F93CD9BE78C}" srcOrd="2" destOrd="0" presId="urn:microsoft.com/office/officeart/2008/layout/LinedList"/>
    <dgm:cxn modelId="{C95E710D-6301-47D6-86D5-B189CF4635A0}" type="presParOf" srcId="{283652B4-09C8-4AA9-BD3F-0C3CAF78B7E7}" destId="{30D1FC3D-0142-4117-A7BB-DE15705314BB}" srcOrd="8" destOrd="0" presId="urn:microsoft.com/office/officeart/2008/layout/LinedList"/>
    <dgm:cxn modelId="{B192BE59-AE44-4311-AE26-185ABBDE009E}" type="presParOf" srcId="{283652B4-09C8-4AA9-BD3F-0C3CAF78B7E7}" destId="{738F18E9-4FD9-4AA8-838F-5C9FFF82B072}" srcOrd="9" destOrd="0" presId="urn:microsoft.com/office/officeart/2008/layout/LinedList"/>
    <dgm:cxn modelId="{06653FD9-7DF0-4124-BB2F-94E33EC0B5AE}" type="presParOf" srcId="{283652B4-09C8-4AA9-BD3F-0C3CAF78B7E7}" destId="{4F02D09C-6400-4908-86B4-82A649B9EE8D}" srcOrd="10" destOrd="0" presId="urn:microsoft.com/office/officeart/2008/layout/LinedList"/>
    <dgm:cxn modelId="{374632E1-09FE-4E2C-9CE0-71F5301CCEB1}" type="presParOf" srcId="{4F02D09C-6400-4908-86B4-82A649B9EE8D}" destId="{6A8778D9-2AB6-4FB4-9B8B-82663C827FB5}" srcOrd="0" destOrd="0" presId="urn:microsoft.com/office/officeart/2008/layout/LinedList"/>
    <dgm:cxn modelId="{83C08E4F-8280-4257-BB31-4D498AB484A0}" type="presParOf" srcId="{4F02D09C-6400-4908-86B4-82A649B9EE8D}" destId="{034085B9-15A2-48CD-92CC-C1C820AE017C}" srcOrd="1" destOrd="0" presId="urn:microsoft.com/office/officeart/2008/layout/LinedList"/>
    <dgm:cxn modelId="{3DF32787-5D76-47FB-A8B4-854AB29BC518}" type="presParOf" srcId="{4F02D09C-6400-4908-86B4-82A649B9EE8D}" destId="{7A078AC8-B8F8-48E7-9D39-D834BB856C35}" srcOrd="2" destOrd="0" presId="urn:microsoft.com/office/officeart/2008/layout/LinedList"/>
    <dgm:cxn modelId="{E44605FA-D279-40B4-A650-C5F33434C8E2}" type="presParOf" srcId="{283652B4-09C8-4AA9-BD3F-0C3CAF78B7E7}" destId="{BDAC9036-7F83-4E97-AEFF-CF70E181A823}" srcOrd="11" destOrd="0" presId="urn:microsoft.com/office/officeart/2008/layout/LinedList"/>
    <dgm:cxn modelId="{BA571638-5E2D-4CE0-9B4E-1116A9383BA4}" type="presParOf" srcId="{283652B4-09C8-4AA9-BD3F-0C3CAF78B7E7}" destId="{89A9DC5F-55BC-4399-91D1-3A9FC15D70BE}" srcOrd="12" destOrd="0" presId="urn:microsoft.com/office/officeart/2008/layout/LinedList"/>
    <dgm:cxn modelId="{1374AD53-B25F-4EF9-B60A-CB6FFDF589F3}" type="presParOf" srcId="{283652B4-09C8-4AA9-BD3F-0C3CAF78B7E7}" destId="{E2FD33E5-2DC0-4228-9FF4-C61A4613B614}" srcOrd="13" destOrd="0" presId="urn:microsoft.com/office/officeart/2008/layout/LinedList"/>
    <dgm:cxn modelId="{180CCF3E-77C4-43FB-B0FA-D172215787F6}" type="presParOf" srcId="{E2FD33E5-2DC0-4228-9FF4-C61A4613B614}" destId="{9966901A-65E0-4F6E-B370-E1B969BF12F4}" srcOrd="0" destOrd="0" presId="urn:microsoft.com/office/officeart/2008/layout/LinedList"/>
    <dgm:cxn modelId="{83DF6848-65F9-46E5-AE8A-9B777445EF90}" type="presParOf" srcId="{E2FD33E5-2DC0-4228-9FF4-C61A4613B614}" destId="{4D196DBC-8C72-46D6-8C9E-789206933970}" srcOrd="1" destOrd="0" presId="urn:microsoft.com/office/officeart/2008/layout/LinedList"/>
    <dgm:cxn modelId="{7FCD7FED-3A32-472B-9867-C0920BAC187B}" type="presParOf" srcId="{E2FD33E5-2DC0-4228-9FF4-C61A4613B614}" destId="{BBE63802-025B-43D9-A803-0182CC2F0560}" srcOrd="2" destOrd="0" presId="urn:microsoft.com/office/officeart/2008/layout/LinedList"/>
    <dgm:cxn modelId="{A7015F24-C9CA-4BD3-B094-7BAFB80849AA}" type="presParOf" srcId="{283652B4-09C8-4AA9-BD3F-0C3CAF78B7E7}" destId="{604F679A-019C-4DD0-9CC0-04F027F3D43F}" srcOrd="14" destOrd="0" presId="urn:microsoft.com/office/officeart/2008/layout/LinedList"/>
    <dgm:cxn modelId="{EABA6BCB-62A2-4706-BE5D-A3B138EB6859}" type="presParOf" srcId="{283652B4-09C8-4AA9-BD3F-0C3CAF78B7E7}" destId="{0D655C01-F605-41CC-B9BF-94F5FE1F99FC}"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EB896A-D279-47E7-9153-1F94AE1934BB}">
      <dsp:nvSpPr>
        <dsp:cNvPr id="0" name=""/>
        <dsp:cNvSpPr/>
      </dsp:nvSpPr>
      <dsp:spPr>
        <a:xfrm>
          <a:off x="0" y="564917"/>
          <a:ext cx="8382000" cy="529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B6FC96-3E11-4873-B834-C90ABCF11E78}">
      <dsp:nvSpPr>
        <dsp:cNvPr id="0" name=""/>
        <dsp:cNvSpPr/>
      </dsp:nvSpPr>
      <dsp:spPr>
        <a:xfrm>
          <a:off x="419100" y="254957"/>
          <a:ext cx="5867399" cy="6199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marL="0" lvl="0" indent="0" algn="l" defTabSz="933450">
            <a:lnSpc>
              <a:spcPct val="90000"/>
            </a:lnSpc>
            <a:spcBef>
              <a:spcPct val="0"/>
            </a:spcBef>
            <a:spcAft>
              <a:spcPct val="35000"/>
            </a:spcAft>
            <a:buNone/>
          </a:pPr>
          <a:r>
            <a:rPr lang="en-US" sz="2100" kern="1200" dirty="0"/>
            <a:t>Dr. Laura Mueller</a:t>
          </a:r>
        </a:p>
      </dsp:txBody>
      <dsp:txXfrm>
        <a:off x="449362" y="285219"/>
        <a:ext cx="5806875" cy="559396"/>
      </dsp:txXfrm>
    </dsp:sp>
    <dsp:sp modelId="{A2D8F5AC-4632-4357-A7D8-F59B5EDC0A38}">
      <dsp:nvSpPr>
        <dsp:cNvPr id="0" name=""/>
        <dsp:cNvSpPr/>
      </dsp:nvSpPr>
      <dsp:spPr>
        <a:xfrm>
          <a:off x="0" y="1517477"/>
          <a:ext cx="8382000" cy="529200"/>
        </a:xfrm>
        <a:prstGeom prst="rect">
          <a:avLst/>
        </a:prstGeom>
        <a:solidFill>
          <a:schemeClr val="lt1">
            <a:alpha val="90000"/>
            <a:hueOff val="0"/>
            <a:satOff val="0"/>
            <a:lumOff val="0"/>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dsp:style>
    </dsp:sp>
    <dsp:sp modelId="{9A2BD8AE-E9EF-488B-9DAC-FC0902BBC361}">
      <dsp:nvSpPr>
        <dsp:cNvPr id="0" name=""/>
        <dsp:cNvSpPr/>
      </dsp:nvSpPr>
      <dsp:spPr>
        <a:xfrm>
          <a:off x="419100" y="1207517"/>
          <a:ext cx="5867399" cy="619920"/>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marL="0" lvl="0" indent="0" algn="l" defTabSz="933450">
            <a:lnSpc>
              <a:spcPct val="90000"/>
            </a:lnSpc>
            <a:spcBef>
              <a:spcPct val="0"/>
            </a:spcBef>
            <a:spcAft>
              <a:spcPct val="35000"/>
            </a:spcAft>
            <a:buNone/>
          </a:pPr>
          <a:r>
            <a:rPr lang="en-US" sz="2100" i="1" kern="1200" dirty="0"/>
            <a:t>Licensed Educational Psychologist</a:t>
          </a:r>
          <a:endParaRPr lang="en-US" sz="2100" kern="1200" dirty="0"/>
        </a:p>
      </dsp:txBody>
      <dsp:txXfrm>
        <a:off x="449362" y="1237779"/>
        <a:ext cx="5806875" cy="559396"/>
      </dsp:txXfrm>
    </dsp:sp>
    <dsp:sp modelId="{77BC06F6-C427-488E-8F3B-ADAEB0DF13EC}">
      <dsp:nvSpPr>
        <dsp:cNvPr id="0" name=""/>
        <dsp:cNvSpPr/>
      </dsp:nvSpPr>
      <dsp:spPr>
        <a:xfrm>
          <a:off x="0" y="2470037"/>
          <a:ext cx="8382000" cy="529200"/>
        </a:xfrm>
        <a:prstGeom prst="rect">
          <a:avLst/>
        </a:prstGeom>
        <a:solidFill>
          <a:schemeClr val="lt1">
            <a:alpha val="90000"/>
            <a:hueOff val="0"/>
            <a:satOff val="0"/>
            <a:lumOff val="0"/>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dsp:style>
    </dsp:sp>
    <dsp:sp modelId="{E080520F-60BF-4561-9978-3C524F8D030B}">
      <dsp:nvSpPr>
        <dsp:cNvPr id="0" name=""/>
        <dsp:cNvSpPr/>
      </dsp:nvSpPr>
      <dsp:spPr>
        <a:xfrm>
          <a:off x="419100" y="2160077"/>
          <a:ext cx="5867399" cy="619920"/>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marL="0" lvl="0" indent="0" algn="l" defTabSz="933450" rtl="0">
            <a:lnSpc>
              <a:spcPct val="90000"/>
            </a:lnSpc>
            <a:spcBef>
              <a:spcPct val="0"/>
            </a:spcBef>
            <a:spcAft>
              <a:spcPct val="35000"/>
            </a:spcAft>
            <a:buNone/>
          </a:pPr>
          <a:r>
            <a:rPr lang="en-US" sz="2100" i="1" kern="1200" dirty="0"/>
            <a:t>Program </a:t>
          </a:r>
          <a:r>
            <a:rPr lang="en-US" sz="2100" i="1" kern="1200" dirty="0">
              <a:latin typeface="Calibri Light" panose="020F0302020204030204"/>
            </a:rPr>
            <a:t>Director</a:t>
          </a:r>
          <a:r>
            <a:rPr lang="en-US" sz="2100" i="1" kern="1200" dirty="0"/>
            <a:t>,</a:t>
          </a:r>
          <a:r>
            <a:rPr lang="en-US" sz="2100" i="1" kern="1200" dirty="0">
              <a:latin typeface="Calibri Light" panose="020F0302020204030204"/>
            </a:rPr>
            <a:t> Alliant International University</a:t>
          </a:r>
          <a:endParaRPr lang="en-US" sz="2100" kern="1200" dirty="0"/>
        </a:p>
      </dsp:txBody>
      <dsp:txXfrm>
        <a:off x="449362" y="2190339"/>
        <a:ext cx="5806875" cy="559396"/>
      </dsp:txXfrm>
    </dsp:sp>
    <dsp:sp modelId="{DADD9F77-E95E-4A18-A5A1-94AEB1848803}">
      <dsp:nvSpPr>
        <dsp:cNvPr id="0" name=""/>
        <dsp:cNvSpPr/>
      </dsp:nvSpPr>
      <dsp:spPr>
        <a:xfrm>
          <a:off x="0" y="3422597"/>
          <a:ext cx="8382000" cy="529200"/>
        </a:xfrm>
        <a:prstGeom prst="rect">
          <a:avLst/>
        </a:prstGeom>
        <a:solidFill>
          <a:schemeClr val="lt1">
            <a:alpha val="90000"/>
            <a:hueOff val="0"/>
            <a:satOff val="0"/>
            <a:lumOff val="0"/>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dsp:style>
    </dsp:sp>
    <dsp:sp modelId="{E4214AA8-15CB-440D-B86D-F98CF1018946}">
      <dsp:nvSpPr>
        <dsp:cNvPr id="0" name=""/>
        <dsp:cNvSpPr/>
      </dsp:nvSpPr>
      <dsp:spPr>
        <a:xfrm>
          <a:off x="419100" y="3112637"/>
          <a:ext cx="5867399" cy="61992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marL="0" lvl="0" indent="0" algn="l" defTabSz="933450" rtl="0">
            <a:lnSpc>
              <a:spcPct val="90000"/>
            </a:lnSpc>
            <a:spcBef>
              <a:spcPct val="0"/>
            </a:spcBef>
            <a:spcAft>
              <a:spcPct val="35000"/>
            </a:spcAft>
            <a:buNone/>
          </a:pPr>
          <a:r>
            <a:rPr lang="en-US" sz="2100" kern="1200" dirty="0"/>
            <a:t>October</a:t>
          </a:r>
          <a:r>
            <a:rPr lang="en-US" sz="2100" kern="1200" dirty="0">
              <a:latin typeface="Calibri Light" panose="020F0302020204030204"/>
            </a:rPr>
            <a:t> 2023</a:t>
          </a:r>
          <a:endParaRPr lang="en-US" sz="2100" kern="1200" dirty="0"/>
        </a:p>
      </dsp:txBody>
      <dsp:txXfrm>
        <a:off x="449362" y="3142899"/>
        <a:ext cx="5806875"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4F464-A8F5-6E49-A812-FACCE7AB6CC4}">
      <dsp:nvSpPr>
        <dsp:cNvPr id="0" name=""/>
        <dsp:cNvSpPr/>
      </dsp:nvSpPr>
      <dsp:spPr>
        <a:xfrm>
          <a:off x="0" y="582135"/>
          <a:ext cx="8388880" cy="5033328"/>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1062" tIns="431482" rIns="411062" bIns="431482" numCol="1" spcCol="1270" anchor="t" anchorCtr="0">
          <a:noAutofit/>
        </a:bodyPr>
        <a:lstStyle/>
        <a:p>
          <a:pPr marL="0" lvl="0" indent="0" algn="l" defTabSz="1955800">
            <a:lnSpc>
              <a:spcPct val="90000"/>
            </a:lnSpc>
            <a:spcBef>
              <a:spcPct val="0"/>
            </a:spcBef>
            <a:spcAft>
              <a:spcPct val="35000"/>
            </a:spcAft>
            <a:buNone/>
          </a:pPr>
          <a:r>
            <a:rPr lang="en-US" sz="4400" kern="1200" baseline="0" dirty="0"/>
            <a:t>Developing School Policy on NSSI</a:t>
          </a:r>
          <a:endParaRPr lang="en-US" sz="4400" kern="1200" dirty="0"/>
        </a:p>
        <a:p>
          <a:pPr marL="285750" lvl="1" indent="-285750" algn="l" defTabSz="1511300">
            <a:lnSpc>
              <a:spcPct val="90000"/>
            </a:lnSpc>
            <a:spcBef>
              <a:spcPct val="0"/>
            </a:spcBef>
            <a:spcAft>
              <a:spcPct val="15000"/>
            </a:spcAft>
            <a:buChar char="•"/>
          </a:pPr>
          <a:r>
            <a:rPr lang="en-US" sz="3400" i="1" kern="1200" baseline="0"/>
            <a:t>Berger, Hasking, Reupert (2015)</a:t>
          </a:r>
          <a:endParaRPr lang="en-US" sz="3400" kern="1200"/>
        </a:p>
        <a:p>
          <a:pPr marL="571500" lvl="2" indent="-285750" algn="l" defTabSz="1511300">
            <a:lnSpc>
              <a:spcPct val="90000"/>
            </a:lnSpc>
            <a:spcBef>
              <a:spcPct val="0"/>
            </a:spcBef>
            <a:spcAft>
              <a:spcPct val="15000"/>
            </a:spcAft>
            <a:buChar char="•"/>
          </a:pPr>
          <a:r>
            <a:rPr lang="en-US" sz="3400" kern="1200" baseline="0"/>
            <a:t>It was found that educators continue to report a lack of information, resources, and policy</a:t>
          </a:r>
          <a:endParaRPr lang="en-US" sz="3400" kern="1200"/>
        </a:p>
        <a:p>
          <a:pPr marL="571500" lvl="2" indent="-285750" algn="l" defTabSz="1511300">
            <a:lnSpc>
              <a:spcPct val="90000"/>
            </a:lnSpc>
            <a:spcBef>
              <a:spcPct val="0"/>
            </a:spcBef>
            <a:spcAft>
              <a:spcPct val="15000"/>
            </a:spcAft>
            <a:buChar char="•"/>
          </a:pPr>
          <a:r>
            <a:rPr lang="en-US" sz="3400" kern="1200" baseline="0" dirty="0"/>
            <a:t>Recommendations mirror those on my website</a:t>
          </a:r>
          <a:endParaRPr lang="en-US" sz="3400" kern="1200" dirty="0"/>
        </a:p>
      </dsp:txBody>
      <dsp:txXfrm>
        <a:off x="0" y="582135"/>
        <a:ext cx="8388880" cy="50333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A993C-E943-8B48-AE1E-388121EEA5BE}">
      <dsp:nvSpPr>
        <dsp:cNvPr id="0" name=""/>
        <dsp:cNvSpPr/>
      </dsp:nvSpPr>
      <dsp:spPr>
        <a:xfrm>
          <a:off x="0" y="0"/>
          <a:ext cx="542192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5958FB-62EE-4643-BA2B-8A5C33D66BEA}">
      <dsp:nvSpPr>
        <dsp:cNvPr id="0" name=""/>
        <dsp:cNvSpPr/>
      </dsp:nvSpPr>
      <dsp:spPr>
        <a:xfrm>
          <a:off x="0" y="0"/>
          <a:ext cx="5421920" cy="15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baseline="0"/>
            <a:t>Language in the Model Youth Suicide Prevention Policy does not specifically mention NSSI</a:t>
          </a:r>
          <a:endParaRPr lang="en-US" sz="2000" kern="1200"/>
        </a:p>
      </dsp:txBody>
      <dsp:txXfrm>
        <a:off x="0" y="0"/>
        <a:ext cx="5421920" cy="1549400"/>
      </dsp:txXfrm>
    </dsp:sp>
    <dsp:sp modelId="{DB34E71C-53A0-184B-B026-686A9827A074}">
      <dsp:nvSpPr>
        <dsp:cNvPr id="0" name=""/>
        <dsp:cNvSpPr/>
      </dsp:nvSpPr>
      <dsp:spPr>
        <a:xfrm>
          <a:off x="0" y="1549400"/>
          <a:ext cx="5421920" cy="0"/>
        </a:xfrm>
        <a:prstGeom prst="line">
          <a:avLst/>
        </a:prstGeom>
        <a:solidFill>
          <a:schemeClr val="accent3">
            <a:hueOff val="399335"/>
            <a:satOff val="-2418"/>
            <a:lumOff val="2876"/>
            <a:alphaOff val="0"/>
          </a:schemeClr>
        </a:solidFill>
        <a:ln w="15875" cap="flat" cmpd="sng" algn="ctr">
          <a:solidFill>
            <a:schemeClr val="accent3">
              <a:hueOff val="399335"/>
              <a:satOff val="-2418"/>
              <a:lumOff val="28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2EFE1-0591-2D40-BD04-749544977197}">
      <dsp:nvSpPr>
        <dsp:cNvPr id="0" name=""/>
        <dsp:cNvSpPr/>
      </dsp:nvSpPr>
      <dsp:spPr>
        <a:xfrm>
          <a:off x="0" y="1549400"/>
          <a:ext cx="5421920" cy="15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baseline="0"/>
            <a:t>However, self-harm is included as a “high-risk” behavior for suicide on model protocols </a:t>
          </a:r>
          <a:endParaRPr lang="en-US" sz="2000" kern="1200"/>
        </a:p>
      </dsp:txBody>
      <dsp:txXfrm>
        <a:off x="0" y="1549400"/>
        <a:ext cx="5421920" cy="1549400"/>
      </dsp:txXfrm>
    </dsp:sp>
    <dsp:sp modelId="{D45FE0F7-686F-CF47-88D9-130D8D49260D}">
      <dsp:nvSpPr>
        <dsp:cNvPr id="0" name=""/>
        <dsp:cNvSpPr/>
      </dsp:nvSpPr>
      <dsp:spPr>
        <a:xfrm>
          <a:off x="0" y="3098800"/>
          <a:ext cx="5421920" cy="0"/>
        </a:xfrm>
        <a:prstGeom prst="line">
          <a:avLst/>
        </a:prstGeom>
        <a:solidFill>
          <a:schemeClr val="accent3">
            <a:hueOff val="798670"/>
            <a:satOff val="-4837"/>
            <a:lumOff val="5751"/>
            <a:alphaOff val="0"/>
          </a:schemeClr>
        </a:solidFill>
        <a:ln w="15875" cap="flat" cmpd="sng" algn="ctr">
          <a:solidFill>
            <a:schemeClr val="accent3">
              <a:hueOff val="798670"/>
              <a:satOff val="-4837"/>
              <a:lumOff val="57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838D9-4D98-554D-98AF-8AB4AE72226A}">
      <dsp:nvSpPr>
        <dsp:cNvPr id="0" name=""/>
        <dsp:cNvSpPr/>
      </dsp:nvSpPr>
      <dsp:spPr>
        <a:xfrm>
          <a:off x="0" y="3098800"/>
          <a:ext cx="5421920" cy="15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baseline="0"/>
            <a:t>AB 2246 gives school districts the opportunity to address NSSI with staff and:</a:t>
          </a:r>
          <a:endParaRPr lang="en-US" sz="2000" kern="1200"/>
        </a:p>
      </dsp:txBody>
      <dsp:txXfrm>
        <a:off x="0" y="3098800"/>
        <a:ext cx="5421920" cy="1549400"/>
      </dsp:txXfrm>
    </dsp:sp>
    <dsp:sp modelId="{086257CF-03F9-2640-AAE9-F49E4960344B}">
      <dsp:nvSpPr>
        <dsp:cNvPr id="0" name=""/>
        <dsp:cNvSpPr/>
      </dsp:nvSpPr>
      <dsp:spPr>
        <a:xfrm>
          <a:off x="0" y="4648200"/>
          <a:ext cx="5421920" cy="0"/>
        </a:xfrm>
        <a:prstGeom prst="line">
          <a:avLst/>
        </a:prstGeom>
        <a:solidFill>
          <a:schemeClr val="accent3">
            <a:hueOff val="1198005"/>
            <a:satOff val="-7255"/>
            <a:lumOff val="8627"/>
            <a:alphaOff val="0"/>
          </a:schemeClr>
        </a:solidFill>
        <a:ln w="15875" cap="flat" cmpd="sng" algn="ctr">
          <a:solidFill>
            <a:schemeClr val="accent3">
              <a:hueOff val="1198005"/>
              <a:satOff val="-7255"/>
              <a:lumOff val="86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660EF-8AD6-3242-A888-353E378078B5}">
      <dsp:nvSpPr>
        <dsp:cNvPr id="0" name=""/>
        <dsp:cNvSpPr/>
      </dsp:nvSpPr>
      <dsp:spPr>
        <a:xfrm>
          <a:off x="0" y="4648200"/>
          <a:ext cx="5421920" cy="1549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baseline="0"/>
            <a:t>Offer specific training on how to differentiate self-harm behaviors which put a student in a </a:t>
          </a:r>
          <a:r>
            <a:rPr lang="en-US" sz="2000" i="1" kern="1200" baseline="0"/>
            <a:t>higher risk </a:t>
          </a:r>
          <a:r>
            <a:rPr lang="en-US" sz="2000" kern="1200" baseline="0"/>
            <a:t>category vs. expression of </a:t>
          </a:r>
          <a:r>
            <a:rPr lang="en-US" sz="2000" i="1" kern="1200" baseline="0"/>
            <a:t>ideation</a:t>
          </a:r>
          <a:r>
            <a:rPr lang="en-US" sz="2000" kern="1200" baseline="0"/>
            <a:t> which students who are self-harming are unlikely to do.</a:t>
          </a:r>
          <a:endParaRPr lang="en-US" sz="2000" kern="1200"/>
        </a:p>
      </dsp:txBody>
      <dsp:txXfrm>
        <a:off x="0" y="4648200"/>
        <a:ext cx="5421920" cy="15494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63D7EF-0AE5-F044-9B5A-8BF118AD349D}">
      <dsp:nvSpPr>
        <dsp:cNvPr id="0" name=""/>
        <dsp:cNvSpPr/>
      </dsp:nvSpPr>
      <dsp:spPr>
        <a:xfrm>
          <a:off x="654" y="643929"/>
          <a:ext cx="2652117" cy="3182540"/>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w="12700" cap="flat" cmpd="sng" algn="ctr">
          <a:solidFill>
            <a:schemeClr val="dk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261970" tIns="0" rIns="261970" bIns="330200" numCol="1" spcCol="1270" anchor="t" anchorCtr="0">
          <a:noAutofit/>
        </a:bodyPr>
        <a:lstStyle/>
        <a:p>
          <a:pPr marL="0" lvl="0" indent="0" algn="l" defTabSz="622300">
            <a:lnSpc>
              <a:spcPct val="90000"/>
            </a:lnSpc>
            <a:spcBef>
              <a:spcPct val="0"/>
            </a:spcBef>
            <a:spcAft>
              <a:spcPct val="35000"/>
            </a:spcAft>
            <a:buNone/>
          </a:pPr>
          <a:r>
            <a:rPr lang="en-US" sz="1400" b="0" i="0" kern="1200" baseline="0"/>
            <a:t>Developed as a resource for all educators: especially school nurses, school psychologists, school counselors, and teachers</a:t>
          </a:r>
          <a:endParaRPr lang="en-US" sz="1400" kern="1200"/>
        </a:p>
      </dsp:txBody>
      <dsp:txXfrm>
        <a:off x="654" y="1916945"/>
        <a:ext cx="2652117" cy="1909524"/>
      </dsp:txXfrm>
    </dsp:sp>
    <dsp:sp modelId="{FE7FEDAB-D4DC-1B46-BCE6-FA5EB75D657E}">
      <dsp:nvSpPr>
        <dsp:cNvPr id="0" name=""/>
        <dsp:cNvSpPr/>
      </dsp:nvSpPr>
      <dsp:spPr>
        <a:xfrm>
          <a:off x="654" y="643929"/>
          <a:ext cx="2652117" cy="1273016"/>
        </a:xfrm>
        <a:prstGeom prst="rect">
          <a:avLst/>
        </a:prstGeom>
        <a:noFill/>
        <a:ln w="12700" cap="flat" cmpd="sng" algn="ctr">
          <a:no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61970" tIns="165100" rIns="261970"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654" y="643929"/>
        <a:ext cx="2652117" cy="1273016"/>
      </dsp:txXfrm>
    </dsp:sp>
    <dsp:sp modelId="{B55CCA81-414D-6D4E-8E84-2202C6199537}">
      <dsp:nvSpPr>
        <dsp:cNvPr id="0" name=""/>
        <dsp:cNvSpPr/>
      </dsp:nvSpPr>
      <dsp:spPr>
        <a:xfrm>
          <a:off x="2864941" y="643929"/>
          <a:ext cx="2652117" cy="3182540"/>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w="12700" cap="flat" cmpd="sng" algn="ctr">
          <a:solidFill>
            <a:schemeClr val="dk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261970" tIns="0" rIns="261970" bIns="330200" numCol="1" spcCol="1270" anchor="t" anchorCtr="0">
          <a:noAutofit/>
        </a:bodyPr>
        <a:lstStyle/>
        <a:p>
          <a:pPr marL="0" lvl="0" indent="0" algn="l" defTabSz="622300">
            <a:lnSpc>
              <a:spcPct val="90000"/>
            </a:lnSpc>
            <a:spcBef>
              <a:spcPct val="0"/>
            </a:spcBef>
            <a:spcAft>
              <a:spcPct val="35000"/>
            </a:spcAft>
            <a:buNone/>
          </a:pPr>
          <a:r>
            <a:rPr lang="en-US" sz="1400" b="0" i="0" kern="1200" baseline="0"/>
            <a:t>Includes many resources including a protocol for immediate response to self-injury</a:t>
          </a:r>
          <a:endParaRPr lang="en-US" sz="1400" kern="1200"/>
        </a:p>
      </dsp:txBody>
      <dsp:txXfrm>
        <a:off x="2864941" y="1916945"/>
        <a:ext cx="2652117" cy="1909524"/>
      </dsp:txXfrm>
    </dsp:sp>
    <dsp:sp modelId="{5AAADA18-39C0-9847-A315-F555351E1849}">
      <dsp:nvSpPr>
        <dsp:cNvPr id="0" name=""/>
        <dsp:cNvSpPr/>
      </dsp:nvSpPr>
      <dsp:spPr>
        <a:xfrm>
          <a:off x="2864941" y="643929"/>
          <a:ext cx="2652117" cy="1273016"/>
        </a:xfrm>
        <a:prstGeom prst="rect">
          <a:avLst/>
        </a:prstGeom>
        <a:noFill/>
        <a:ln w="12700" cap="flat" cmpd="sng" algn="ctr">
          <a:no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61970" tIns="165100" rIns="261970"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2864941" y="643929"/>
        <a:ext cx="2652117" cy="1273016"/>
      </dsp:txXfrm>
    </dsp:sp>
    <dsp:sp modelId="{454451E9-B56B-2D4E-A5A5-299BE717F1B8}">
      <dsp:nvSpPr>
        <dsp:cNvPr id="0" name=""/>
        <dsp:cNvSpPr/>
      </dsp:nvSpPr>
      <dsp:spPr>
        <a:xfrm>
          <a:off x="5729227" y="643929"/>
          <a:ext cx="2652117" cy="3182540"/>
        </a:xfrm>
        <a:prstGeom prst="rect">
          <a:avLst/>
        </a:prstGeom>
        <a:gradFill rotWithShape="0">
          <a:gsLst>
            <a:gs pos="0">
              <a:schemeClr val="dk2">
                <a:hueOff val="0"/>
                <a:satOff val="0"/>
                <a:lumOff val="0"/>
                <a:alphaOff val="0"/>
                <a:shade val="85000"/>
                <a:satMod val="130000"/>
              </a:schemeClr>
            </a:gs>
            <a:gs pos="34000">
              <a:schemeClr val="dk2">
                <a:hueOff val="0"/>
                <a:satOff val="0"/>
                <a:lumOff val="0"/>
                <a:alphaOff val="0"/>
                <a:shade val="87000"/>
                <a:satMod val="125000"/>
              </a:schemeClr>
            </a:gs>
            <a:gs pos="70000">
              <a:schemeClr val="dk2">
                <a:hueOff val="0"/>
                <a:satOff val="0"/>
                <a:lumOff val="0"/>
                <a:alphaOff val="0"/>
                <a:tint val="100000"/>
                <a:shade val="90000"/>
                <a:satMod val="130000"/>
              </a:schemeClr>
            </a:gs>
            <a:gs pos="100000">
              <a:schemeClr val="dk2">
                <a:hueOff val="0"/>
                <a:satOff val="0"/>
                <a:lumOff val="0"/>
                <a:alphaOff val="0"/>
                <a:tint val="100000"/>
                <a:shade val="100000"/>
                <a:satMod val="110000"/>
              </a:schemeClr>
            </a:gs>
          </a:gsLst>
          <a:path path="circle">
            <a:fillToRect l="100000" t="100000" r="100000" b="100000"/>
          </a:path>
        </a:gradFill>
        <a:ln w="12700" cap="flat" cmpd="sng" algn="ctr">
          <a:solidFill>
            <a:schemeClr val="dk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261970" tIns="0" rIns="261970" bIns="330200" numCol="1" spcCol="1270" anchor="t" anchorCtr="0">
          <a:noAutofit/>
        </a:bodyPr>
        <a:lstStyle/>
        <a:p>
          <a:pPr marL="0" lvl="0" indent="0" algn="l" defTabSz="622300">
            <a:lnSpc>
              <a:spcPct val="90000"/>
            </a:lnSpc>
            <a:spcBef>
              <a:spcPct val="0"/>
            </a:spcBef>
            <a:spcAft>
              <a:spcPct val="35000"/>
            </a:spcAft>
            <a:buNone/>
          </a:pPr>
          <a:r>
            <a:rPr lang="en-US" sz="1400" b="0" i="0" kern="1200" baseline="0"/>
            <a:t>The website is in a brief and simple format and therefore serves as a useful tool for educators needing important information regarding response and intervention to self-injury in a limited amount of time</a:t>
          </a:r>
          <a:endParaRPr lang="en-US" sz="1400" kern="1200"/>
        </a:p>
      </dsp:txBody>
      <dsp:txXfrm>
        <a:off x="5729227" y="1916945"/>
        <a:ext cx="2652117" cy="1909524"/>
      </dsp:txXfrm>
    </dsp:sp>
    <dsp:sp modelId="{80B9B084-3F6A-644F-9551-426484D128F6}">
      <dsp:nvSpPr>
        <dsp:cNvPr id="0" name=""/>
        <dsp:cNvSpPr/>
      </dsp:nvSpPr>
      <dsp:spPr>
        <a:xfrm>
          <a:off x="5729227" y="643929"/>
          <a:ext cx="2652117" cy="1273016"/>
        </a:xfrm>
        <a:prstGeom prst="rect">
          <a:avLst/>
        </a:prstGeom>
        <a:noFill/>
        <a:ln w="12700" cap="flat" cmpd="sng" algn="ctr">
          <a:no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dsp:spPr>
      <dsp:style>
        <a:lnRef idx="1">
          <a:scrgbClr r="0" g="0" b="0"/>
        </a:lnRef>
        <a:fillRef idx="3">
          <a:scrgbClr r="0" g="0" b="0"/>
        </a:fillRef>
        <a:effectRef idx="3">
          <a:scrgbClr r="0" g="0" b="0"/>
        </a:effectRef>
        <a:fontRef idx="minor">
          <a:schemeClr val="lt1"/>
        </a:fontRef>
      </dsp:style>
      <dsp:txBody>
        <a:bodyPr spcFirstLastPara="0" vert="horz" wrap="square" lIns="261970" tIns="165100" rIns="261970"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5729227" y="643929"/>
        <a:ext cx="2652117" cy="127301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4A5772-0039-EB46-B955-7252DE80D499}">
      <dsp:nvSpPr>
        <dsp:cNvPr id="0" name=""/>
        <dsp:cNvSpPr/>
      </dsp:nvSpPr>
      <dsp:spPr>
        <a:xfrm>
          <a:off x="0" y="0"/>
          <a:ext cx="8382000"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634DA-8C23-0340-B483-E74931691FCC}">
      <dsp:nvSpPr>
        <dsp:cNvPr id="0" name=""/>
        <dsp:cNvSpPr/>
      </dsp:nvSpPr>
      <dsp:spPr>
        <a:xfrm>
          <a:off x="0" y="0"/>
          <a:ext cx="8382000" cy="2235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baseline="0"/>
            <a:t>High emphasis on academic achievement (AP classes, 4.0+ GPAS, high test scores)</a:t>
          </a:r>
          <a:endParaRPr lang="en-US" sz="2500" kern="1200"/>
        </a:p>
      </dsp:txBody>
      <dsp:txXfrm>
        <a:off x="0" y="0"/>
        <a:ext cx="8382000" cy="2235199"/>
      </dsp:txXfrm>
    </dsp:sp>
    <dsp:sp modelId="{C76B9B51-BC87-0846-BD3A-B49A3339AA9D}">
      <dsp:nvSpPr>
        <dsp:cNvPr id="0" name=""/>
        <dsp:cNvSpPr/>
      </dsp:nvSpPr>
      <dsp:spPr>
        <a:xfrm>
          <a:off x="0" y="1683306"/>
          <a:ext cx="8382000" cy="0"/>
        </a:xfrm>
        <a:prstGeom prst="line">
          <a:avLst/>
        </a:prstGeom>
        <a:solidFill>
          <a:schemeClr val="accent3">
            <a:hueOff val="1198005"/>
            <a:satOff val="-7255"/>
            <a:lumOff val="8627"/>
            <a:alphaOff val="0"/>
          </a:schemeClr>
        </a:solidFill>
        <a:ln w="15875" cap="flat" cmpd="sng" algn="ctr">
          <a:solidFill>
            <a:schemeClr val="accent3">
              <a:hueOff val="1198005"/>
              <a:satOff val="-7255"/>
              <a:lumOff val="862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5AE8CB-ED00-924C-9BBD-C7DF74F192E3}">
      <dsp:nvSpPr>
        <dsp:cNvPr id="0" name=""/>
        <dsp:cNvSpPr/>
      </dsp:nvSpPr>
      <dsp:spPr>
        <a:xfrm>
          <a:off x="0" y="2235199"/>
          <a:ext cx="8382000" cy="22351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baseline="0" dirty="0"/>
            <a:t>High emphasis on involvement in extracurricular activities and to excel in those areas (sports, dance, theater, music lessons)</a:t>
          </a:r>
        </a:p>
        <a:p>
          <a:pPr marL="0" lvl="0" indent="0" algn="l" defTabSz="1111250">
            <a:lnSpc>
              <a:spcPct val="90000"/>
            </a:lnSpc>
            <a:spcBef>
              <a:spcPct val="0"/>
            </a:spcBef>
            <a:spcAft>
              <a:spcPct val="35000"/>
            </a:spcAft>
            <a:buNone/>
          </a:pPr>
          <a:endParaRPr lang="en-US" sz="2500" kern="1200" baseline="0" dirty="0"/>
        </a:p>
        <a:p>
          <a:pPr marL="0" lvl="0" indent="0" algn="l" defTabSz="1111250">
            <a:lnSpc>
              <a:spcPct val="90000"/>
            </a:lnSpc>
            <a:spcBef>
              <a:spcPct val="0"/>
            </a:spcBef>
            <a:spcAft>
              <a:spcPct val="35000"/>
            </a:spcAft>
            <a:buNone/>
          </a:pPr>
          <a:r>
            <a:rPr lang="en-US" sz="2500" kern="1200" dirty="0"/>
            <a:t>Over-availability and abundance of screens: Smart Phones, TVs, Computers, Tablets</a:t>
          </a:r>
        </a:p>
      </dsp:txBody>
      <dsp:txXfrm>
        <a:off x="0" y="2235199"/>
        <a:ext cx="8382000" cy="223519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49F42-F9A1-4228-B34E-B68E111B3408}">
      <dsp:nvSpPr>
        <dsp:cNvPr id="0" name=""/>
        <dsp:cNvSpPr/>
      </dsp:nvSpPr>
      <dsp:spPr>
        <a:xfrm>
          <a:off x="0" y="9119"/>
          <a:ext cx="8382000" cy="99312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baseline="0" dirty="0"/>
            <a:t>11 </a:t>
          </a:r>
          <a:r>
            <a:rPr lang="en-US" sz="2500" kern="1200" baseline="0" dirty="0">
              <a:latin typeface="Calibri Light" panose="020F0302020204030204"/>
            </a:rPr>
            <a:t>adult children</a:t>
          </a:r>
          <a:r>
            <a:rPr lang="en-US" sz="2500" kern="1200" baseline="0" dirty="0"/>
            <a:t> total- ages (</a:t>
          </a:r>
          <a:r>
            <a:rPr lang="en-US" sz="2500" kern="1200" baseline="0" dirty="0">
              <a:latin typeface="Calibri Light" panose="020F0302020204030204"/>
            </a:rPr>
            <a:t>24-34</a:t>
          </a:r>
          <a:r>
            <a:rPr lang="en-US" sz="2500" kern="1200" baseline="0" dirty="0"/>
            <a:t>)</a:t>
          </a:r>
          <a:endParaRPr lang="en-US" sz="2500" kern="1200" dirty="0"/>
        </a:p>
      </dsp:txBody>
      <dsp:txXfrm>
        <a:off x="48481" y="57600"/>
        <a:ext cx="8285038" cy="896166"/>
      </dsp:txXfrm>
    </dsp:sp>
    <dsp:sp modelId="{1285935B-6E6B-4590-8274-F51E8C21C4DD}">
      <dsp:nvSpPr>
        <dsp:cNvPr id="0" name=""/>
        <dsp:cNvSpPr/>
      </dsp:nvSpPr>
      <dsp:spPr>
        <a:xfrm>
          <a:off x="0" y="1074248"/>
          <a:ext cx="8382000" cy="99312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baseline="0" dirty="0">
              <a:latin typeface="Calibri Light" panose="020F0302020204030204"/>
            </a:rPr>
            <a:t>Assisstant Professor/Program Director</a:t>
          </a:r>
          <a:r>
            <a:rPr lang="en-US" sz="2500" kern="1200" baseline="0" dirty="0"/>
            <a:t> at Alliant International University</a:t>
          </a:r>
          <a:r>
            <a:rPr lang="en-US" sz="2500" kern="1200" dirty="0">
              <a:latin typeface="Calibri Light" panose="020F0302020204030204"/>
            </a:rPr>
            <a:t>, CSOE PPS School Psychology</a:t>
          </a:r>
        </a:p>
      </dsp:txBody>
      <dsp:txXfrm>
        <a:off x="48481" y="1122729"/>
        <a:ext cx="8285038" cy="896166"/>
      </dsp:txXfrm>
    </dsp:sp>
    <dsp:sp modelId="{8C3B3562-EB0B-43B6-A3EA-909F4D5761A4}">
      <dsp:nvSpPr>
        <dsp:cNvPr id="0" name=""/>
        <dsp:cNvSpPr/>
      </dsp:nvSpPr>
      <dsp:spPr>
        <a:xfrm>
          <a:off x="0" y="2139377"/>
          <a:ext cx="8382000" cy="99312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baseline="0" dirty="0"/>
            <a:t>Doctoral Degree in Educational Psychology </a:t>
          </a:r>
          <a:endParaRPr lang="en-US" sz="2500" kern="1200" dirty="0"/>
        </a:p>
      </dsp:txBody>
      <dsp:txXfrm>
        <a:off x="48481" y="2187858"/>
        <a:ext cx="8285038" cy="896166"/>
      </dsp:txXfrm>
    </dsp:sp>
    <dsp:sp modelId="{1D24ADD8-DD5F-413C-8C2C-E11803C19C59}">
      <dsp:nvSpPr>
        <dsp:cNvPr id="0" name=""/>
        <dsp:cNvSpPr/>
      </dsp:nvSpPr>
      <dsp:spPr>
        <a:xfrm>
          <a:off x="0" y="3204506"/>
          <a:ext cx="8382000" cy="99312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baseline="0" dirty="0">
              <a:latin typeface="Calibri Light" panose="020F0302020204030204"/>
            </a:rPr>
            <a:t>School Psychologist </a:t>
          </a:r>
          <a:r>
            <a:rPr lang="en-US" sz="2500" kern="1200" baseline="0" dirty="0"/>
            <a:t>for Poway Unified School District</a:t>
          </a:r>
          <a:r>
            <a:rPr lang="en-US" sz="2500" kern="1200" baseline="0" dirty="0">
              <a:latin typeface="Calibri Light" panose="020F0302020204030204"/>
            </a:rPr>
            <a:t> </a:t>
          </a:r>
          <a:endParaRPr lang="en-US" sz="2500" kern="1200" dirty="0"/>
        </a:p>
      </dsp:txBody>
      <dsp:txXfrm>
        <a:off x="48481" y="3252987"/>
        <a:ext cx="8285038" cy="896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B46D1-99E8-4EAD-A649-2EB874E03565}">
      <dsp:nvSpPr>
        <dsp:cNvPr id="0" name=""/>
        <dsp:cNvSpPr/>
      </dsp:nvSpPr>
      <dsp:spPr>
        <a:xfrm>
          <a:off x="0" y="145882"/>
          <a:ext cx="5664729" cy="145975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Self-injury defined: Favazza wrote a seminal definition of self-mutilation in his 1998 work, “The Coming Age of Self-Mutilation:” </a:t>
          </a:r>
        </a:p>
      </dsp:txBody>
      <dsp:txXfrm>
        <a:off x="71260" y="217142"/>
        <a:ext cx="5522209" cy="1317238"/>
      </dsp:txXfrm>
    </dsp:sp>
    <dsp:sp modelId="{08B1B005-1D79-421B-96D9-602C462CAEA5}">
      <dsp:nvSpPr>
        <dsp:cNvPr id="0" name=""/>
        <dsp:cNvSpPr/>
      </dsp:nvSpPr>
      <dsp:spPr>
        <a:xfrm>
          <a:off x="0" y="1654601"/>
          <a:ext cx="5664729" cy="1459758"/>
        </a:xfrm>
        <a:prstGeom prst="roundRect">
          <a:avLst/>
        </a:prstGeom>
        <a:solidFill>
          <a:schemeClr val="accent5">
            <a:hueOff val="709040"/>
            <a:satOff val="-7964"/>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“Self-Mutilation (SM) refers to the deliberate, direct destruction or alteration of body tissue without conscious suicidal intent.” (Favazza,1998, p. 260). </a:t>
          </a:r>
        </a:p>
      </dsp:txBody>
      <dsp:txXfrm>
        <a:off x="71260" y="1725861"/>
        <a:ext cx="5522209" cy="1317238"/>
      </dsp:txXfrm>
    </dsp:sp>
    <dsp:sp modelId="{B41E2692-1684-4B9B-ACE6-D9BB48CA22FA}">
      <dsp:nvSpPr>
        <dsp:cNvPr id="0" name=""/>
        <dsp:cNvSpPr/>
      </dsp:nvSpPr>
      <dsp:spPr>
        <a:xfrm>
          <a:off x="0" y="3163319"/>
          <a:ext cx="5664729" cy="1459758"/>
        </a:xfrm>
        <a:prstGeom prst="roundRect">
          <a:avLst/>
        </a:prstGeom>
        <a:solidFill>
          <a:schemeClr val="accent5">
            <a:hueOff val="1418080"/>
            <a:satOff val="-1592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Many researchers further clarify this definition to exclude socially acceptable forms of SI such as ear piercing and tattooing (Walsh &amp; Rosen, 1988) and SI which can accompany autism or other developmental disorders (Ross, et. al., 2009). </a:t>
          </a:r>
        </a:p>
      </dsp:txBody>
      <dsp:txXfrm>
        <a:off x="71260" y="3234579"/>
        <a:ext cx="5522209" cy="1317238"/>
      </dsp:txXfrm>
    </dsp:sp>
    <dsp:sp modelId="{B0036159-0470-4B27-95FD-DF09F50CEBCC}">
      <dsp:nvSpPr>
        <dsp:cNvPr id="0" name=""/>
        <dsp:cNvSpPr/>
      </dsp:nvSpPr>
      <dsp:spPr>
        <a:xfrm>
          <a:off x="0" y="4672038"/>
          <a:ext cx="5664729" cy="1459758"/>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 my work, SI refers to these deliberately destructive acts resulting in tissue damage that are not intended as an act of suicide, are not widely socially acceptable, and are not due to intellectual disability, autism, or other developmental disorders. </a:t>
          </a:r>
        </a:p>
      </dsp:txBody>
      <dsp:txXfrm>
        <a:off x="71260" y="4743298"/>
        <a:ext cx="5522209" cy="1317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34AE92-B52D-4A5B-8C95-7C8B6D05265E}">
      <dsp:nvSpPr>
        <dsp:cNvPr id="0" name=""/>
        <dsp:cNvSpPr/>
      </dsp:nvSpPr>
      <dsp:spPr>
        <a:xfrm>
          <a:off x="0" y="3798"/>
          <a:ext cx="8382000" cy="8840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0BF401-1CF8-41C4-9445-CC93D390F3AD}">
      <dsp:nvSpPr>
        <dsp:cNvPr id="0" name=""/>
        <dsp:cNvSpPr/>
      </dsp:nvSpPr>
      <dsp:spPr>
        <a:xfrm>
          <a:off x="267420" y="202705"/>
          <a:ext cx="486218" cy="4862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B8DC8E-7F4D-4DAB-9832-E496775453E6}">
      <dsp:nvSpPr>
        <dsp:cNvPr id="0" name=""/>
        <dsp:cNvSpPr/>
      </dsp:nvSpPr>
      <dsp:spPr>
        <a:xfrm>
          <a:off x="1021058" y="3798"/>
          <a:ext cx="3771900" cy="88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60" tIns="93560" rIns="93560" bIns="93560" numCol="1" spcCol="1270" anchor="ctr" anchorCtr="0">
          <a:noAutofit/>
        </a:bodyPr>
        <a:lstStyle/>
        <a:p>
          <a:pPr marL="0" lvl="0" indent="0" algn="l" defTabSz="622300">
            <a:lnSpc>
              <a:spcPct val="100000"/>
            </a:lnSpc>
            <a:spcBef>
              <a:spcPct val="0"/>
            </a:spcBef>
            <a:spcAft>
              <a:spcPct val="35000"/>
            </a:spcAft>
            <a:buNone/>
          </a:pPr>
          <a:r>
            <a:rPr lang="en-US" sz="1400" b="1" kern="1200" baseline="0"/>
            <a:t>Proposed Criteria</a:t>
          </a:r>
          <a:endParaRPr lang="en-US" sz="1400" kern="1200"/>
        </a:p>
      </dsp:txBody>
      <dsp:txXfrm>
        <a:off x="1021058" y="3798"/>
        <a:ext cx="3771900" cy="884033"/>
      </dsp:txXfrm>
    </dsp:sp>
    <dsp:sp modelId="{6B4340C7-0C24-41BB-B33A-14F888583512}">
      <dsp:nvSpPr>
        <dsp:cNvPr id="0" name=""/>
        <dsp:cNvSpPr/>
      </dsp:nvSpPr>
      <dsp:spPr>
        <a:xfrm>
          <a:off x="4792958" y="3798"/>
          <a:ext cx="3588043" cy="88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60" tIns="93560" rIns="93560" bIns="93560" numCol="1" spcCol="1270" anchor="ctr" anchorCtr="0">
          <a:noAutofit/>
        </a:bodyPr>
        <a:lstStyle/>
        <a:p>
          <a:pPr marL="0" lvl="0" indent="0" algn="l" defTabSz="488950">
            <a:lnSpc>
              <a:spcPct val="100000"/>
            </a:lnSpc>
            <a:spcBef>
              <a:spcPct val="0"/>
            </a:spcBef>
            <a:spcAft>
              <a:spcPct val="35000"/>
            </a:spcAft>
            <a:buNone/>
          </a:pPr>
          <a:r>
            <a:rPr lang="en-US" sz="1100" kern="1200" baseline="0"/>
            <a:t>In the last year, the individual has, on 5 or more days, engaged in intentional self-inflicted damage to the surface of his or her body of a sort likely to induce bleeding, bruising, or pain (e.g., cutting, burning, stabbing, hitting, excessive rubbing), with the expectation that the injury will lead to only minor or moderate physical harm (i.e., there is no suicidal intent).</a:t>
          </a:r>
          <a:endParaRPr lang="en-US" sz="1100" kern="1200"/>
        </a:p>
      </dsp:txBody>
      <dsp:txXfrm>
        <a:off x="4792958" y="3798"/>
        <a:ext cx="3588043" cy="884033"/>
      </dsp:txXfrm>
    </dsp:sp>
    <dsp:sp modelId="{3689D140-B68D-4B3B-9173-A7E65D1C63A4}">
      <dsp:nvSpPr>
        <dsp:cNvPr id="0" name=""/>
        <dsp:cNvSpPr/>
      </dsp:nvSpPr>
      <dsp:spPr>
        <a:xfrm>
          <a:off x="0" y="1108840"/>
          <a:ext cx="8382000" cy="8840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9B929D-4ACC-4C6D-8694-CADA961C8F6A}">
      <dsp:nvSpPr>
        <dsp:cNvPr id="0" name=""/>
        <dsp:cNvSpPr/>
      </dsp:nvSpPr>
      <dsp:spPr>
        <a:xfrm>
          <a:off x="267420" y="1307747"/>
          <a:ext cx="486218" cy="4862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1B6FAA-B40E-448E-9C78-23DE57A9F55B}">
      <dsp:nvSpPr>
        <dsp:cNvPr id="0" name=""/>
        <dsp:cNvSpPr/>
      </dsp:nvSpPr>
      <dsp:spPr>
        <a:xfrm>
          <a:off x="1021058" y="1108840"/>
          <a:ext cx="7359943" cy="88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60" tIns="93560" rIns="93560" bIns="93560" numCol="1" spcCol="1270" anchor="ctr" anchorCtr="0">
          <a:noAutofit/>
        </a:bodyPr>
        <a:lstStyle/>
        <a:p>
          <a:pPr marL="0" lvl="0" indent="0" algn="l" defTabSz="622300">
            <a:lnSpc>
              <a:spcPct val="100000"/>
            </a:lnSpc>
            <a:spcBef>
              <a:spcPct val="0"/>
            </a:spcBef>
            <a:spcAft>
              <a:spcPct val="35000"/>
            </a:spcAft>
            <a:buNone/>
          </a:pPr>
          <a:r>
            <a:rPr lang="en-US" sz="1400" b="1" kern="1200" baseline="0"/>
            <a:t>Note:</a:t>
          </a:r>
          <a:r>
            <a:rPr lang="en-US" sz="1400" kern="1200" baseline="0"/>
            <a:t> The absence of suicidal intent has either been stated by the individual or can be inferred by the individual’s repeated engagement in a behavior that the individual knows, or has learned, is not likely to result in death.</a:t>
          </a:r>
          <a:endParaRPr lang="en-US" sz="1400" kern="1200"/>
        </a:p>
      </dsp:txBody>
      <dsp:txXfrm>
        <a:off x="1021058" y="1108840"/>
        <a:ext cx="7359943" cy="884033"/>
      </dsp:txXfrm>
    </dsp:sp>
    <dsp:sp modelId="{5D8157AA-99A4-4057-8D6F-72EE4E0A79E1}">
      <dsp:nvSpPr>
        <dsp:cNvPr id="0" name=""/>
        <dsp:cNvSpPr/>
      </dsp:nvSpPr>
      <dsp:spPr>
        <a:xfrm>
          <a:off x="0" y="2213881"/>
          <a:ext cx="8382000" cy="8840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1CDD10-68B2-47D1-844E-EF4E6541048F}">
      <dsp:nvSpPr>
        <dsp:cNvPr id="0" name=""/>
        <dsp:cNvSpPr/>
      </dsp:nvSpPr>
      <dsp:spPr>
        <a:xfrm>
          <a:off x="267420" y="2412789"/>
          <a:ext cx="486218" cy="4862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7DC58E-96E7-4111-A7DF-5B61E1A8EA7C}">
      <dsp:nvSpPr>
        <dsp:cNvPr id="0" name=""/>
        <dsp:cNvSpPr/>
      </dsp:nvSpPr>
      <dsp:spPr>
        <a:xfrm>
          <a:off x="1021058" y="2213881"/>
          <a:ext cx="3771900" cy="88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60" tIns="93560" rIns="93560" bIns="93560" numCol="1" spcCol="1270" anchor="ctr" anchorCtr="0">
          <a:noAutofit/>
        </a:bodyPr>
        <a:lstStyle/>
        <a:p>
          <a:pPr marL="0" lvl="0" indent="0" algn="l" defTabSz="622300">
            <a:lnSpc>
              <a:spcPct val="100000"/>
            </a:lnSpc>
            <a:spcBef>
              <a:spcPct val="0"/>
            </a:spcBef>
            <a:spcAft>
              <a:spcPct val="35000"/>
            </a:spcAft>
            <a:buNone/>
          </a:pPr>
          <a:r>
            <a:rPr lang="en-US" sz="1400" kern="1200" baseline="0"/>
            <a:t>The individual engages in the self-injurious behavior with one or more of the following expectations:</a:t>
          </a:r>
          <a:endParaRPr lang="en-US" sz="1400" kern="1200"/>
        </a:p>
      </dsp:txBody>
      <dsp:txXfrm>
        <a:off x="1021058" y="2213881"/>
        <a:ext cx="3771900" cy="884033"/>
      </dsp:txXfrm>
    </dsp:sp>
    <dsp:sp modelId="{9B2E0F27-8C51-4E97-AB62-D051E3CA3575}">
      <dsp:nvSpPr>
        <dsp:cNvPr id="0" name=""/>
        <dsp:cNvSpPr/>
      </dsp:nvSpPr>
      <dsp:spPr>
        <a:xfrm>
          <a:off x="4792958" y="2213881"/>
          <a:ext cx="3588043" cy="88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60" tIns="93560" rIns="93560" bIns="93560" numCol="1" spcCol="1270" anchor="ctr" anchorCtr="0">
          <a:noAutofit/>
        </a:bodyPr>
        <a:lstStyle/>
        <a:p>
          <a:pPr marL="0" lvl="0" indent="0" algn="l" defTabSz="488950">
            <a:lnSpc>
              <a:spcPct val="100000"/>
            </a:lnSpc>
            <a:spcBef>
              <a:spcPct val="0"/>
            </a:spcBef>
            <a:spcAft>
              <a:spcPct val="35000"/>
            </a:spcAft>
            <a:buNone/>
          </a:pPr>
          <a:r>
            <a:rPr lang="en-US" sz="1100" kern="1200" baseline="0"/>
            <a:t>To obtain relief from a negative feeling or cognitive state.</a:t>
          </a:r>
          <a:endParaRPr lang="en-US" sz="1100" kern="1200"/>
        </a:p>
        <a:p>
          <a:pPr marL="0" lvl="0" indent="0" algn="l" defTabSz="488950">
            <a:lnSpc>
              <a:spcPct val="100000"/>
            </a:lnSpc>
            <a:spcBef>
              <a:spcPct val="0"/>
            </a:spcBef>
            <a:spcAft>
              <a:spcPct val="35000"/>
            </a:spcAft>
            <a:buNone/>
          </a:pPr>
          <a:r>
            <a:rPr lang="en-US" sz="1100" kern="1200" baseline="0"/>
            <a:t>To resolve an interpersonal difficulty.</a:t>
          </a:r>
          <a:endParaRPr lang="en-US" sz="1100" kern="1200"/>
        </a:p>
        <a:p>
          <a:pPr marL="0" lvl="0" indent="0" algn="l" defTabSz="488950">
            <a:lnSpc>
              <a:spcPct val="100000"/>
            </a:lnSpc>
            <a:spcBef>
              <a:spcPct val="0"/>
            </a:spcBef>
            <a:spcAft>
              <a:spcPct val="35000"/>
            </a:spcAft>
            <a:buNone/>
          </a:pPr>
          <a:r>
            <a:rPr lang="en-US" sz="1100" kern="1200" baseline="0"/>
            <a:t>To induce a positive feeling state.</a:t>
          </a:r>
          <a:endParaRPr lang="en-US" sz="1100" kern="1200"/>
        </a:p>
      </dsp:txBody>
      <dsp:txXfrm>
        <a:off x="4792958" y="2213881"/>
        <a:ext cx="3588043" cy="884033"/>
      </dsp:txXfrm>
    </dsp:sp>
    <dsp:sp modelId="{D084755A-A9D3-454A-AA57-094C386AD83A}">
      <dsp:nvSpPr>
        <dsp:cNvPr id="0" name=""/>
        <dsp:cNvSpPr/>
      </dsp:nvSpPr>
      <dsp:spPr>
        <a:xfrm>
          <a:off x="0" y="3318923"/>
          <a:ext cx="8382000" cy="8840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BF40A-6F1C-4A3B-A6F2-1298B6FF3E5E}">
      <dsp:nvSpPr>
        <dsp:cNvPr id="0" name=""/>
        <dsp:cNvSpPr/>
      </dsp:nvSpPr>
      <dsp:spPr>
        <a:xfrm>
          <a:off x="267420" y="3517830"/>
          <a:ext cx="486218" cy="4862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6B398B-840A-426B-8C58-41CE60224D04}">
      <dsp:nvSpPr>
        <dsp:cNvPr id="0" name=""/>
        <dsp:cNvSpPr/>
      </dsp:nvSpPr>
      <dsp:spPr>
        <a:xfrm>
          <a:off x="1021058" y="3318923"/>
          <a:ext cx="7359943" cy="884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560" tIns="93560" rIns="93560" bIns="93560" numCol="1" spcCol="1270" anchor="ctr" anchorCtr="0">
          <a:noAutofit/>
        </a:bodyPr>
        <a:lstStyle/>
        <a:p>
          <a:pPr marL="0" lvl="0" indent="0" algn="l" defTabSz="622300">
            <a:lnSpc>
              <a:spcPct val="100000"/>
            </a:lnSpc>
            <a:spcBef>
              <a:spcPct val="0"/>
            </a:spcBef>
            <a:spcAft>
              <a:spcPct val="35000"/>
            </a:spcAft>
            <a:buNone/>
          </a:pPr>
          <a:r>
            <a:rPr lang="en-US" sz="1400" b="1" kern="1200" baseline="0"/>
            <a:t>Note:</a:t>
          </a:r>
          <a:r>
            <a:rPr lang="en-US" sz="1400" kern="1200" baseline="0"/>
            <a:t> The desired relief or response is experienced during or shortly after the self-injury, and the individual may display patterns of behavior suggesting a dependence on repeatedly engaging in it.</a:t>
          </a:r>
          <a:endParaRPr lang="en-US" sz="1400" kern="1200"/>
        </a:p>
      </dsp:txBody>
      <dsp:txXfrm>
        <a:off x="1021058" y="3318923"/>
        <a:ext cx="7359943" cy="8840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D3788-8DE5-4A12-A805-0C93D09EE2F2}">
      <dsp:nvSpPr>
        <dsp:cNvPr id="0" name=""/>
        <dsp:cNvSpPr/>
      </dsp:nvSpPr>
      <dsp:spPr>
        <a:xfrm>
          <a:off x="839780" y="1575"/>
          <a:ext cx="3215828" cy="192949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Self-injury is a phenomenon that impacts up to 15% (reporting at least one incident) of today’s students, often beginning around the ages of 13 to 15, but sometimes starting as early as elementary school.. </a:t>
          </a:r>
          <a:endParaRPr lang="en-US" sz="1800" kern="1200"/>
        </a:p>
      </dsp:txBody>
      <dsp:txXfrm>
        <a:off x="839780" y="1575"/>
        <a:ext cx="3215828" cy="1929497"/>
      </dsp:txXfrm>
    </dsp:sp>
    <dsp:sp modelId="{E89A7FFA-0145-42B2-AE9B-6393739BFD57}">
      <dsp:nvSpPr>
        <dsp:cNvPr id="0" name=""/>
        <dsp:cNvSpPr/>
      </dsp:nvSpPr>
      <dsp:spPr>
        <a:xfrm>
          <a:off x="4377191" y="1575"/>
          <a:ext cx="3215828" cy="192949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Most recent studies continue to point to a prevalence between 12 and 25% with occurrence within the past 4 years. 6-7% of adolescents and young adults report recent Self-Injury (within the past 6 months).</a:t>
          </a:r>
          <a:endParaRPr lang="en-US" sz="1800" kern="1200"/>
        </a:p>
      </dsp:txBody>
      <dsp:txXfrm>
        <a:off x="4377191" y="1575"/>
        <a:ext cx="3215828" cy="1929497"/>
      </dsp:txXfrm>
    </dsp:sp>
    <dsp:sp modelId="{D5E94D57-719F-4C62-B8B5-46E3A74D9369}">
      <dsp:nvSpPr>
        <dsp:cNvPr id="0" name=""/>
        <dsp:cNvSpPr/>
      </dsp:nvSpPr>
      <dsp:spPr>
        <a:xfrm>
          <a:off x="2608486" y="2252655"/>
          <a:ext cx="3215828" cy="1929497"/>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dirty="0"/>
            <a:t>According to the 2015 study </a:t>
          </a:r>
          <a:r>
            <a:rPr lang="en-US" sz="1800" b="0" i="1" kern="1200" baseline="0" dirty="0" err="1"/>
            <a:t>Nonsuicidal</a:t>
          </a:r>
          <a:r>
            <a:rPr lang="en-US" sz="1800" b="0" i="1" kern="1200" baseline="0" dirty="0"/>
            <a:t> self-injury among a representative sample of US adolescents”, 1 in 4 girls and 1 in 10 boys will self-harm</a:t>
          </a:r>
          <a:endParaRPr lang="en-US" sz="1800" kern="1200" dirty="0"/>
        </a:p>
      </dsp:txBody>
      <dsp:txXfrm>
        <a:off x="2608486" y="2252655"/>
        <a:ext cx="3215828" cy="19294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75318-AAC4-40C5-BA8F-AACDF26148D6}">
      <dsp:nvSpPr>
        <dsp:cNvPr id="0" name=""/>
        <dsp:cNvSpPr/>
      </dsp:nvSpPr>
      <dsp:spPr>
        <a:xfrm>
          <a:off x="2682239" y="1848"/>
          <a:ext cx="3017520" cy="80828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Self-Injury is a suicide attempt or a failed suicide attempt</a:t>
          </a:r>
        </a:p>
      </dsp:txBody>
      <dsp:txXfrm>
        <a:off x="2721696" y="41305"/>
        <a:ext cx="2938606" cy="729366"/>
      </dsp:txXfrm>
    </dsp:sp>
    <dsp:sp modelId="{4252A93A-434F-476F-B1A0-2F8C6EFED7D4}">
      <dsp:nvSpPr>
        <dsp:cNvPr id="0" name=""/>
        <dsp:cNvSpPr/>
      </dsp:nvSpPr>
      <dsp:spPr>
        <a:xfrm>
          <a:off x="2682239" y="850543"/>
          <a:ext cx="3017520" cy="80828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Self-Injury is done to seek attention</a:t>
          </a:r>
        </a:p>
      </dsp:txBody>
      <dsp:txXfrm>
        <a:off x="2721696" y="890000"/>
        <a:ext cx="2938606" cy="729366"/>
      </dsp:txXfrm>
    </dsp:sp>
    <dsp:sp modelId="{EE2F87E7-6F98-4961-A98A-7746F34519E6}">
      <dsp:nvSpPr>
        <dsp:cNvPr id="0" name=""/>
        <dsp:cNvSpPr/>
      </dsp:nvSpPr>
      <dsp:spPr>
        <a:xfrm>
          <a:off x="2682239" y="1699237"/>
          <a:ext cx="3017520" cy="80828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Anyone who self-injures is part of the Goth or emo subgroups</a:t>
          </a:r>
        </a:p>
      </dsp:txBody>
      <dsp:txXfrm>
        <a:off x="2721696" y="1738694"/>
        <a:ext cx="2938606" cy="729366"/>
      </dsp:txXfrm>
    </dsp:sp>
    <dsp:sp modelId="{D52E5C6A-F8C6-4179-8FA9-FC4BEBB5C454}">
      <dsp:nvSpPr>
        <dsp:cNvPr id="0" name=""/>
        <dsp:cNvSpPr/>
      </dsp:nvSpPr>
      <dsp:spPr>
        <a:xfrm>
          <a:off x="2682239" y="2547931"/>
          <a:ext cx="3017520" cy="80828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Someone who self-injures can quit if they really want to stop</a:t>
          </a:r>
        </a:p>
      </dsp:txBody>
      <dsp:txXfrm>
        <a:off x="2721696" y="2587388"/>
        <a:ext cx="2938606" cy="729366"/>
      </dsp:txXfrm>
    </dsp:sp>
    <dsp:sp modelId="{73960C1C-0FA5-4D11-94D3-734CEA77E0B5}">
      <dsp:nvSpPr>
        <dsp:cNvPr id="0" name=""/>
        <dsp:cNvSpPr/>
      </dsp:nvSpPr>
      <dsp:spPr>
        <a:xfrm>
          <a:off x="2682239" y="3396626"/>
          <a:ext cx="3017520" cy="80828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kern="1200"/>
            <a:t>Someone who self-injures is a danger to others</a:t>
          </a:r>
        </a:p>
      </dsp:txBody>
      <dsp:txXfrm>
        <a:off x="2721696" y="3436083"/>
        <a:ext cx="2938606" cy="7293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2B044-F8E8-4A1D-BF75-9A01E337CEF6}">
      <dsp:nvSpPr>
        <dsp:cNvPr id="0" name=""/>
        <dsp:cNvSpPr/>
      </dsp:nvSpPr>
      <dsp:spPr>
        <a:xfrm>
          <a:off x="0" y="74462"/>
          <a:ext cx="8382000" cy="50368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Intrapersonal-negative</a:t>
          </a:r>
          <a:endParaRPr lang="en-US" sz="2100" kern="1200"/>
        </a:p>
      </dsp:txBody>
      <dsp:txXfrm>
        <a:off x="24588" y="99050"/>
        <a:ext cx="8332824" cy="454509"/>
      </dsp:txXfrm>
    </dsp:sp>
    <dsp:sp modelId="{2D8674D8-C12B-40F0-BC01-A63A91D1DB18}">
      <dsp:nvSpPr>
        <dsp:cNvPr id="0" name=""/>
        <dsp:cNvSpPr/>
      </dsp:nvSpPr>
      <dsp:spPr>
        <a:xfrm>
          <a:off x="0" y="578147"/>
          <a:ext cx="8382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1" kern="1200"/>
            <a:t>NSSI decreases or distracts from aversive thoughts or feelings</a:t>
          </a:r>
          <a:r>
            <a:rPr lang="en-US" sz="1600" kern="1200"/>
            <a:t> </a:t>
          </a:r>
        </a:p>
      </dsp:txBody>
      <dsp:txXfrm>
        <a:off x="0" y="578147"/>
        <a:ext cx="8382000" cy="347760"/>
      </dsp:txXfrm>
    </dsp:sp>
    <dsp:sp modelId="{A3CD708F-FF2C-4CC3-AA77-A95F29F7DC7E}">
      <dsp:nvSpPr>
        <dsp:cNvPr id="0" name=""/>
        <dsp:cNvSpPr/>
      </dsp:nvSpPr>
      <dsp:spPr>
        <a:xfrm>
          <a:off x="0" y="925907"/>
          <a:ext cx="8382000" cy="503685"/>
        </a:xfrm>
        <a:prstGeom prst="roundRect">
          <a:avLst/>
        </a:prstGeom>
        <a:solidFill>
          <a:schemeClr val="accent5">
            <a:hueOff val="709040"/>
            <a:satOff val="-7964"/>
            <a:lumOff val="-16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Intrapersonal-positive</a:t>
          </a:r>
          <a:endParaRPr lang="en-US" sz="2100" kern="1200"/>
        </a:p>
      </dsp:txBody>
      <dsp:txXfrm>
        <a:off x="24588" y="950495"/>
        <a:ext cx="8332824" cy="454509"/>
      </dsp:txXfrm>
    </dsp:sp>
    <dsp:sp modelId="{5382C652-6F59-4D9E-A74D-A8B558EAC6B5}">
      <dsp:nvSpPr>
        <dsp:cNvPr id="0" name=""/>
        <dsp:cNvSpPr/>
      </dsp:nvSpPr>
      <dsp:spPr>
        <a:xfrm>
          <a:off x="0" y="1429592"/>
          <a:ext cx="8382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1" kern="1200"/>
            <a:t>NSSI generates desired feelings</a:t>
          </a:r>
          <a:endParaRPr lang="en-US" sz="1600" kern="1200"/>
        </a:p>
      </dsp:txBody>
      <dsp:txXfrm>
        <a:off x="0" y="1429592"/>
        <a:ext cx="8382000" cy="347760"/>
      </dsp:txXfrm>
    </dsp:sp>
    <dsp:sp modelId="{1AECB639-73D8-4CD2-B49C-40771ABA3AA4}">
      <dsp:nvSpPr>
        <dsp:cNvPr id="0" name=""/>
        <dsp:cNvSpPr/>
      </dsp:nvSpPr>
      <dsp:spPr>
        <a:xfrm>
          <a:off x="0" y="1777352"/>
          <a:ext cx="8382000" cy="503685"/>
        </a:xfrm>
        <a:prstGeom prst="roundRect">
          <a:avLst/>
        </a:prstGeom>
        <a:solidFill>
          <a:schemeClr val="accent5">
            <a:hueOff val="1418080"/>
            <a:satOff val="-15927"/>
            <a:lumOff val="-339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Interpersonal-negative</a:t>
          </a:r>
          <a:endParaRPr lang="en-US" sz="2100" kern="1200"/>
        </a:p>
      </dsp:txBody>
      <dsp:txXfrm>
        <a:off x="24588" y="1801940"/>
        <a:ext cx="8332824" cy="454509"/>
      </dsp:txXfrm>
    </dsp:sp>
    <dsp:sp modelId="{388C0070-FDF2-40C8-A80F-ECECA2B4C8B8}">
      <dsp:nvSpPr>
        <dsp:cNvPr id="0" name=""/>
        <dsp:cNvSpPr/>
      </dsp:nvSpPr>
      <dsp:spPr>
        <a:xfrm>
          <a:off x="0" y="2281037"/>
          <a:ext cx="8382000" cy="347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1" kern="1200"/>
            <a:t>NSSI facilitates avoidance of undesired social situations or communication</a:t>
          </a:r>
          <a:endParaRPr lang="en-US" sz="1600" kern="1200"/>
        </a:p>
      </dsp:txBody>
      <dsp:txXfrm>
        <a:off x="0" y="2281037"/>
        <a:ext cx="8382000" cy="347760"/>
      </dsp:txXfrm>
    </dsp:sp>
    <dsp:sp modelId="{E330D12D-90AD-492F-B02A-6528F6A316F8}">
      <dsp:nvSpPr>
        <dsp:cNvPr id="0" name=""/>
        <dsp:cNvSpPr/>
      </dsp:nvSpPr>
      <dsp:spPr>
        <a:xfrm>
          <a:off x="0" y="2628797"/>
          <a:ext cx="8382000" cy="503685"/>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Interpersonal-positive </a:t>
          </a:r>
          <a:endParaRPr lang="en-US" sz="2100" kern="1200"/>
        </a:p>
      </dsp:txBody>
      <dsp:txXfrm>
        <a:off x="24588" y="2653385"/>
        <a:ext cx="8332824" cy="454509"/>
      </dsp:txXfrm>
    </dsp:sp>
    <dsp:sp modelId="{5762AFD4-504E-4749-9AE2-BD32627CEDB6}">
      <dsp:nvSpPr>
        <dsp:cNvPr id="0" name=""/>
        <dsp:cNvSpPr/>
      </dsp:nvSpPr>
      <dsp:spPr>
        <a:xfrm>
          <a:off x="0" y="3132482"/>
          <a:ext cx="8382000"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12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i="1" kern="1200"/>
            <a:t>NSSI facilitates communication and help-seeking</a:t>
          </a:r>
          <a:endParaRPr lang="en-US" sz="1600" kern="1200"/>
        </a:p>
        <a:p>
          <a:pPr marL="171450" lvl="1" indent="-171450" algn="l" defTabSz="711200">
            <a:lnSpc>
              <a:spcPct val="90000"/>
            </a:lnSpc>
            <a:spcBef>
              <a:spcPct val="0"/>
            </a:spcBef>
            <a:spcAft>
              <a:spcPct val="20000"/>
            </a:spcAft>
            <a:buChar char="•"/>
          </a:pPr>
          <a:r>
            <a:rPr lang="en-US" sz="1600" kern="1200"/>
            <a:t>Taken from </a:t>
          </a:r>
          <a:r>
            <a:rPr lang="en-US" sz="1600" i="1" kern="1200"/>
            <a:t>Exploring Why Students Self-Injure: The Functions of Nonsuicidal Self-Injury. Darosh and Lloyd-Richardson (School Psychology Forum: Research in Practice Volume 7 Issue 4 Winter 2013)</a:t>
          </a:r>
          <a:endParaRPr lang="en-US" sz="1600" kern="1200"/>
        </a:p>
      </dsp:txBody>
      <dsp:txXfrm>
        <a:off x="0" y="3132482"/>
        <a:ext cx="8382000" cy="9998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11B3C-672E-8A4D-BA0C-95874A0D5BBC}">
      <dsp:nvSpPr>
        <dsp:cNvPr id="0" name=""/>
        <dsp:cNvSpPr/>
      </dsp:nvSpPr>
      <dsp:spPr>
        <a:xfrm>
          <a:off x="0" y="0"/>
          <a:ext cx="49662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51DE7C8-8916-8A41-8EE8-DB1306CF19BA}">
      <dsp:nvSpPr>
        <dsp:cNvPr id="0" name=""/>
        <dsp:cNvSpPr/>
      </dsp:nvSpPr>
      <dsp:spPr>
        <a:xfrm>
          <a:off x="0" y="0"/>
          <a:ext cx="4966229" cy="154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a:t>67% of the parents reported their child had stopped self injuring, 36% of youth reported they had stopped self-injuring</a:t>
          </a:r>
          <a:endParaRPr lang="en-US" sz="2400" kern="1200"/>
        </a:p>
      </dsp:txBody>
      <dsp:txXfrm>
        <a:off x="0" y="0"/>
        <a:ext cx="4966229" cy="1549383"/>
      </dsp:txXfrm>
    </dsp:sp>
    <dsp:sp modelId="{0B6F43CA-596F-D04F-8F5A-C2A0DD97C78F}">
      <dsp:nvSpPr>
        <dsp:cNvPr id="0" name=""/>
        <dsp:cNvSpPr/>
      </dsp:nvSpPr>
      <dsp:spPr>
        <a:xfrm>
          <a:off x="0" y="1549383"/>
          <a:ext cx="49662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296AB98-4026-564A-BD37-3B9F88B0746B}">
      <dsp:nvSpPr>
        <dsp:cNvPr id="0" name=""/>
        <dsp:cNvSpPr/>
      </dsp:nvSpPr>
      <dsp:spPr>
        <a:xfrm>
          <a:off x="0" y="1549383"/>
          <a:ext cx="4966229" cy="154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a:t>Youth commonly identified self-injury as an immediate way to cope with and relieve emotional pain and stress</a:t>
          </a:r>
          <a:endParaRPr lang="en-US" sz="2400" kern="1200"/>
        </a:p>
      </dsp:txBody>
      <dsp:txXfrm>
        <a:off x="0" y="1549383"/>
        <a:ext cx="4966229" cy="1549383"/>
      </dsp:txXfrm>
    </dsp:sp>
    <dsp:sp modelId="{43FAED93-C029-2947-AFDA-56909D07AF19}">
      <dsp:nvSpPr>
        <dsp:cNvPr id="0" name=""/>
        <dsp:cNvSpPr/>
      </dsp:nvSpPr>
      <dsp:spPr>
        <a:xfrm>
          <a:off x="0" y="3098767"/>
          <a:ext cx="49662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34343F4-02DE-3B46-AFB8-BD9414206CCB}">
      <dsp:nvSpPr>
        <dsp:cNvPr id="0" name=""/>
        <dsp:cNvSpPr/>
      </dsp:nvSpPr>
      <dsp:spPr>
        <a:xfrm>
          <a:off x="0" y="3098767"/>
          <a:ext cx="4966229" cy="154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a:t>Parents talked more about immediate reasons</a:t>
          </a:r>
          <a:endParaRPr lang="en-US" sz="2400" kern="1200"/>
        </a:p>
      </dsp:txBody>
      <dsp:txXfrm>
        <a:off x="0" y="3098767"/>
        <a:ext cx="4966229" cy="1549383"/>
      </dsp:txXfrm>
    </dsp:sp>
    <dsp:sp modelId="{7FE89B9C-D4C8-384E-9CE3-DD4AAB42A25A}">
      <dsp:nvSpPr>
        <dsp:cNvPr id="0" name=""/>
        <dsp:cNvSpPr/>
      </dsp:nvSpPr>
      <dsp:spPr>
        <a:xfrm>
          <a:off x="0" y="4648151"/>
          <a:ext cx="49662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76BF87E-6694-E146-9C1F-604DE213925A}">
      <dsp:nvSpPr>
        <dsp:cNvPr id="0" name=""/>
        <dsp:cNvSpPr/>
      </dsp:nvSpPr>
      <dsp:spPr>
        <a:xfrm>
          <a:off x="0" y="4648151"/>
          <a:ext cx="4966229" cy="154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a:t>Parents reported shock and guilt when learning about their child’s self-injury- questioned themselves about why they hadn’t noticed earlier</a:t>
          </a:r>
          <a:endParaRPr lang="en-US" sz="2400" kern="1200"/>
        </a:p>
      </dsp:txBody>
      <dsp:txXfrm>
        <a:off x="0" y="4648151"/>
        <a:ext cx="4966229" cy="15493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4AFA6-F2DA-44E8-A740-12113D203A3C}">
      <dsp:nvSpPr>
        <dsp:cNvPr id="0" name=""/>
        <dsp:cNvSpPr/>
      </dsp:nvSpPr>
      <dsp:spPr>
        <a:xfrm>
          <a:off x="0" y="0"/>
          <a:ext cx="496622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BCF4C5B-2E25-489A-A2A2-CE44EEBD77F2}">
      <dsp:nvSpPr>
        <dsp:cNvPr id="0" name=""/>
        <dsp:cNvSpPr/>
      </dsp:nvSpPr>
      <dsp:spPr>
        <a:xfrm>
          <a:off x="0" y="0"/>
          <a:ext cx="993246" cy="6197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i="1" kern="1200" dirty="0"/>
        </a:p>
      </dsp:txBody>
      <dsp:txXfrm>
        <a:off x="0" y="0"/>
        <a:ext cx="993246" cy="6197535"/>
      </dsp:txXfrm>
    </dsp:sp>
    <dsp:sp modelId="{75488B53-2023-489F-ACCE-565961AD4F32}">
      <dsp:nvSpPr>
        <dsp:cNvPr id="0" name=""/>
        <dsp:cNvSpPr/>
      </dsp:nvSpPr>
      <dsp:spPr>
        <a:xfrm>
          <a:off x="1067739" y="58404"/>
          <a:ext cx="3898490" cy="116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baseline="0" dirty="0">
              <a:solidFill>
                <a:srgbClr val="444444"/>
              </a:solidFill>
              <a:latin typeface="Calibri"/>
              <a:cs typeface="Calibri"/>
            </a:rPr>
            <a:t>Positive connections- available, perceived, and made use of.</a:t>
          </a:r>
        </a:p>
      </dsp:txBody>
      <dsp:txXfrm>
        <a:off x="1067739" y="58404"/>
        <a:ext cx="3898490" cy="1168090"/>
      </dsp:txXfrm>
    </dsp:sp>
    <dsp:sp modelId="{D9FBF87C-6B8F-401D-B9E8-EBED3596C50B}">
      <dsp:nvSpPr>
        <dsp:cNvPr id="0" name=""/>
        <dsp:cNvSpPr/>
      </dsp:nvSpPr>
      <dsp:spPr>
        <a:xfrm>
          <a:off x="993246" y="1226494"/>
          <a:ext cx="397298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728ECC90-815D-4652-8729-B285A7FC1A66}">
      <dsp:nvSpPr>
        <dsp:cNvPr id="0" name=""/>
        <dsp:cNvSpPr/>
      </dsp:nvSpPr>
      <dsp:spPr>
        <a:xfrm>
          <a:off x="1067739" y="1284899"/>
          <a:ext cx="3898490" cy="116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baseline="0" dirty="0"/>
            <a:t>Emotional regulation</a:t>
          </a:r>
          <a:endParaRPr lang="en-US" sz="2300" kern="1200" dirty="0"/>
        </a:p>
      </dsp:txBody>
      <dsp:txXfrm>
        <a:off x="1067739" y="1284899"/>
        <a:ext cx="3898490" cy="1168090"/>
      </dsp:txXfrm>
    </dsp:sp>
    <dsp:sp modelId="{744EECB4-D411-4510-8A0C-F50EC9F16F49}">
      <dsp:nvSpPr>
        <dsp:cNvPr id="0" name=""/>
        <dsp:cNvSpPr/>
      </dsp:nvSpPr>
      <dsp:spPr>
        <a:xfrm>
          <a:off x="993246" y="2452989"/>
          <a:ext cx="397298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C301C77-D956-43B6-BE6C-D734DF31CF12}">
      <dsp:nvSpPr>
        <dsp:cNvPr id="0" name=""/>
        <dsp:cNvSpPr/>
      </dsp:nvSpPr>
      <dsp:spPr>
        <a:xfrm>
          <a:off x="1067739" y="2511393"/>
          <a:ext cx="3898490" cy="116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baseline="0" dirty="0"/>
            <a:t>Age/maturity play a big role</a:t>
          </a:r>
          <a:endParaRPr lang="en-US" sz="2300" kern="1200" dirty="0"/>
        </a:p>
      </dsp:txBody>
      <dsp:txXfrm>
        <a:off x="1067739" y="2511393"/>
        <a:ext cx="3898490" cy="1168090"/>
      </dsp:txXfrm>
    </dsp:sp>
    <dsp:sp modelId="{30D1FC3D-0142-4117-A7BB-DE15705314BB}">
      <dsp:nvSpPr>
        <dsp:cNvPr id="0" name=""/>
        <dsp:cNvSpPr/>
      </dsp:nvSpPr>
      <dsp:spPr>
        <a:xfrm>
          <a:off x="993246" y="3679483"/>
          <a:ext cx="397298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034085B9-15A2-48CD-92CC-C1C820AE017C}">
      <dsp:nvSpPr>
        <dsp:cNvPr id="0" name=""/>
        <dsp:cNvSpPr/>
      </dsp:nvSpPr>
      <dsp:spPr>
        <a:xfrm>
          <a:off x="1067739" y="3737888"/>
          <a:ext cx="3898490" cy="116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baseline="0" dirty="0"/>
            <a:t>Finding NSSI to be a problem</a:t>
          </a:r>
          <a:endParaRPr lang="en-US" sz="2300" kern="1200" dirty="0"/>
        </a:p>
      </dsp:txBody>
      <dsp:txXfrm>
        <a:off x="1067739" y="3737888"/>
        <a:ext cx="3898490" cy="1168090"/>
      </dsp:txXfrm>
    </dsp:sp>
    <dsp:sp modelId="{BDAC9036-7F83-4E97-AEFF-CF70E181A823}">
      <dsp:nvSpPr>
        <dsp:cNvPr id="0" name=""/>
        <dsp:cNvSpPr/>
      </dsp:nvSpPr>
      <dsp:spPr>
        <a:xfrm>
          <a:off x="993246" y="4905978"/>
          <a:ext cx="397298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4D196DBC-8C72-46D6-8C9E-789206933970}">
      <dsp:nvSpPr>
        <dsp:cNvPr id="0" name=""/>
        <dsp:cNvSpPr/>
      </dsp:nvSpPr>
      <dsp:spPr>
        <a:xfrm>
          <a:off x="1067739" y="4964382"/>
          <a:ext cx="3898490" cy="11680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rtl="0">
            <a:lnSpc>
              <a:spcPct val="90000"/>
            </a:lnSpc>
            <a:spcBef>
              <a:spcPct val="0"/>
            </a:spcBef>
            <a:spcAft>
              <a:spcPct val="35000"/>
            </a:spcAft>
            <a:buNone/>
          </a:pPr>
          <a:r>
            <a:rPr lang="en-US" sz="2300" kern="1200" baseline="0" dirty="0"/>
            <a:t>Being open to therapy and viewing therapy positively</a:t>
          </a:r>
          <a:r>
            <a:rPr lang="en-US" sz="2300" kern="1200" baseline="0" dirty="0">
              <a:latin typeface="Calibri Light" panose="020F0302020204030204"/>
            </a:rPr>
            <a:t> </a:t>
          </a:r>
          <a:endParaRPr lang="en-US" sz="2300" kern="1200" dirty="0"/>
        </a:p>
      </dsp:txBody>
      <dsp:txXfrm>
        <a:off x="1067739" y="4964382"/>
        <a:ext cx="3898490" cy="1168090"/>
      </dsp:txXfrm>
    </dsp:sp>
    <dsp:sp modelId="{604F679A-019C-4DD0-9CC0-04F027F3D43F}">
      <dsp:nvSpPr>
        <dsp:cNvPr id="0" name=""/>
        <dsp:cNvSpPr/>
      </dsp:nvSpPr>
      <dsp:spPr>
        <a:xfrm>
          <a:off x="993246" y="6132472"/>
          <a:ext cx="3972984"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8A7D6E9-0337-41C1-A880-9CC6F1625684}" type="datetimeFigureOut">
              <a:rPr lang="en-US" smtClean="0"/>
              <a:t>9/24/23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0B2AD03-0565-4880-9C7E-6DD390C638C0}" type="slidenum">
              <a:rPr lang="en-US" smtClean="0"/>
              <a:t>‹#›</a:t>
            </a:fld>
            <a:endParaRPr lang="en-US"/>
          </a:p>
        </p:txBody>
      </p:sp>
    </p:spTree>
    <p:extLst>
      <p:ext uri="{BB962C8B-B14F-4D97-AF65-F5344CB8AC3E}">
        <p14:creationId xmlns:p14="http://schemas.microsoft.com/office/powerpoint/2010/main" val="618011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01040" y="4415790"/>
            <a:ext cx="5608320" cy="4183380"/>
          </a:xfrm>
          <a:prstGeom prst="rect">
            <a:avLst/>
          </a:prstGeom>
        </p:spPr>
        <p:txBody>
          <a:bodyPr lIns="83846" tIns="83846" rIns="83846" bIns="83846"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437625879"/>
      </p:ext>
    </p:extLst>
  </p:cSld>
  <p:clrMap bg1="lt1" tx1="dk1" bg2="dk2" tx2="lt2" accent1="accent1" accent2="accent2" accent3="accent3" accent4="accent4" accent5="accent5" accent6="accent6" hlink="hlink" folHlink="folHlink"/>
  <p:notesStyle>
    <a:lvl1pPr marL="0" algn="l" defTabSz="914382" rtl="0" eaLnBrk="1" latinLnBrk="0" hangingPunct="1">
      <a:defRPr sz="1200" kern="1200">
        <a:solidFill>
          <a:schemeClr val="tx1"/>
        </a:solidFill>
        <a:latin typeface="+mn-lt"/>
        <a:ea typeface="+mn-ea"/>
        <a:cs typeface="+mn-cs"/>
      </a:defRPr>
    </a:lvl1pPr>
    <a:lvl2pPr marL="457191" algn="l" defTabSz="914382" rtl="0" eaLnBrk="1" latinLnBrk="0" hangingPunct="1">
      <a:defRPr sz="1200" kern="1200">
        <a:solidFill>
          <a:schemeClr val="tx1"/>
        </a:solidFill>
        <a:latin typeface="+mn-lt"/>
        <a:ea typeface="+mn-ea"/>
        <a:cs typeface="+mn-cs"/>
      </a:defRPr>
    </a:lvl2pPr>
    <a:lvl3pPr marL="914382" algn="l" defTabSz="914382" rtl="0" eaLnBrk="1" latinLnBrk="0" hangingPunct="1">
      <a:defRPr sz="1200" kern="1200">
        <a:solidFill>
          <a:schemeClr val="tx1"/>
        </a:solidFill>
        <a:latin typeface="+mn-lt"/>
        <a:ea typeface="+mn-ea"/>
        <a:cs typeface="+mn-cs"/>
      </a:defRPr>
    </a:lvl3pPr>
    <a:lvl4pPr marL="1371572" algn="l" defTabSz="914382" rtl="0" eaLnBrk="1" latinLnBrk="0" hangingPunct="1">
      <a:defRPr sz="1200" kern="1200">
        <a:solidFill>
          <a:schemeClr val="tx1"/>
        </a:solidFill>
        <a:latin typeface="+mn-lt"/>
        <a:ea typeface="+mn-ea"/>
        <a:cs typeface="+mn-cs"/>
      </a:defRPr>
    </a:lvl4pPr>
    <a:lvl5pPr marL="1828764" algn="l" defTabSz="914382" rtl="0" eaLnBrk="1" latinLnBrk="0" hangingPunct="1">
      <a:defRPr sz="1200" kern="1200">
        <a:solidFill>
          <a:schemeClr val="tx1"/>
        </a:solidFill>
        <a:latin typeface="+mn-lt"/>
        <a:ea typeface="+mn-ea"/>
        <a:cs typeface="+mn-cs"/>
      </a:defRPr>
    </a:lvl5pPr>
    <a:lvl6pPr marL="2285954" algn="l" defTabSz="914382" rtl="0" eaLnBrk="1" latinLnBrk="0" hangingPunct="1">
      <a:defRPr sz="1200" kern="1200">
        <a:solidFill>
          <a:schemeClr val="tx1"/>
        </a:solidFill>
        <a:latin typeface="+mn-lt"/>
        <a:ea typeface="+mn-ea"/>
        <a:cs typeface="+mn-cs"/>
      </a:defRPr>
    </a:lvl6pPr>
    <a:lvl7pPr marL="2743146" algn="l" defTabSz="914382" rtl="0" eaLnBrk="1" latinLnBrk="0" hangingPunct="1">
      <a:defRPr sz="1200" kern="1200">
        <a:solidFill>
          <a:schemeClr val="tx1"/>
        </a:solidFill>
        <a:latin typeface="+mn-lt"/>
        <a:ea typeface="+mn-ea"/>
        <a:cs typeface="+mn-cs"/>
      </a:defRPr>
    </a:lvl7pPr>
    <a:lvl8pPr marL="3200336" algn="l" defTabSz="914382" rtl="0" eaLnBrk="1" latinLnBrk="0" hangingPunct="1">
      <a:defRPr sz="1200" kern="1200">
        <a:solidFill>
          <a:schemeClr val="tx1"/>
        </a:solidFill>
        <a:latin typeface="+mn-lt"/>
        <a:ea typeface="+mn-ea"/>
        <a:cs typeface="+mn-cs"/>
      </a:defRPr>
    </a:lvl8pPr>
    <a:lvl9pPr marL="3657527" algn="l" defTabSz="9143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 name="Shape 23"/>
          <p:cNvSpPr txBox="1">
            <a:spLocks noGrp="1"/>
          </p:cNvSpPr>
          <p:nvPr>
            <p:ph type="body" idx="1"/>
          </p:nvPr>
        </p:nvSpPr>
        <p:spPr>
          <a:xfrm>
            <a:off x="701040" y="4415790"/>
            <a:ext cx="5608320" cy="4183380"/>
          </a:xfrm>
          <a:prstGeom prst="rect">
            <a:avLst/>
          </a:prstGeom>
        </p:spPr>
        <p:txBody>
          <a:bodyPr lIns="83846" tIns="83846" rIns="83846" bIns="83846" anchor="t" anchorCtr="0">
            <a:noAutofit/>
          </a:bodyPr>
          <a:lstStyle/>
          <a:p>
            <a:endParaRPr dirty="0"/>
          </a:p>
        </p:txBody>
      </p:sp>
    </p:spTree>
    <p:extLst>
      <p:ext uri="{BB962C8B-B14F-4D97-AF65-F5344CB8AC3E}">
        <p14:creationId xmlns:p14="http://schemas.microsoft.com/office/powerpoint/2010/main" val="425730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 name="Shape 29"/>
          <p:cNvSpPr txBox="1">
            <a:spLocks noGrp="1"/>
          </p:cNvSpPr>
          <p:nvPr>
            <p:ph type="body" idx="1"/>
          </p:nvPr>
        </p:nvSpPr>
        <p:spPr>
          <a:xfrm>
            <a:off x="701040" y="4415790"/>
            <a:ext cx="5608320" cy="4183380"/>
          </a:xfrm>
          <a:prstGeom prst="rect">
            <a:avLst/>
          </a:prstGeom>
        </p:spPr>
        <p:txBody>
          <a:bodyPr lIns="83846" tIns="83846" rIns="83846" bIns="83846" anchor="t" anchorCtr="0">
            <a:noAutofit/>
          </a:bodyPr>
          <a:lstStyle/>
          <a:p>
            <a:endParaRPr/>
          </a:p>
        </p:txBody>
      </p:sp>
    </p:spTree>
    <p:extLst>
      <p:ext uri="{BB962C8B-B14F-4D97-AF65-F5344CB8AC3E}">
        <p14:creationId xmlns:p14="http://schemas.microsoft.com/office/powerpoint/2010/main" val="353775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 name="Shape 35"/>
          <p:cNvSpPr txBox="1">
            <a:spLocks noGrp="1"/>
          </p:cNvSpPr>
          <p:nvPr>
            <p:ph type="body" idx="1"/>
          </p:nvPr>
        </p:nvSpPr>
        <p:spPr>
          <a:xfrm>
            <a:off x="701040" y="4415790"/>
            <a:ext cx="5608320" cy="4183380"/>
          </a:xfrm>
          <a:prstGeom prst="rect">
            <a:avLst/>
          </a:prstGeom>
        </p:spPr>
        <p:txBody>
          <a:bodyPr lIns="83846" tIns="83846" rIns="83846" bIns="83846" anchor="t" anchorCtr="0">
            <a:noAutofit/>
          </a:bodyPr>
          <a:lstStyle/>
          <a:p>
            <a:endParaRPr/>
          </a:p>
        </p:txBody>
      </p:sp>
    </p:spTree>
    <p:extLst>
      <p:ext uri="{BB962C8B-B14F-4D97-AF65-F5344CB8AC3E}">
        <p14:creationId xmlns:p14="http://schemas.microsoft.com/office/powerpoint/2010/main" val="49119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Shape 4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 name="Shape 41"/>
          <p:cNvSpPr txBox="1">
            <a:spLocks noGrp="1"/>
          </p:cNvSpPr>
          <p:nvPr>
            <p:ph type="body" idx="1"/>
          </p:nvPr>
        </p:nvSpPr>
        <p:spPr>
          <a:xfrm>
            <a:off x="701040" y="4415790"/>
            <a:ext cx="5608320" cy="4183380"/>
          </a:xfrm>
          <a:prstGeom prst="rect">
            <a:avLst/>
          </a:prstGeom>
        </p:spPr>
        <p:txBody>
          <a:bodyPr lIns="83846" tIns="83846" rIns="83846" bIns="83846" anchor="t" anchorCtr="0">
            <a:noAutofit/>
          </a:bodyPr>
          <a:lstStyle/>
          <a:p>
            <a:endParaRPr/>
          </a:p>
        </p:txBody>
      </p:sp>
    </p:spTree>
    <p:extLst>
      <p:ext uri="{BB962C8B-B14F-4D97-AF65-F5344CB8AC3E}">
        <p14:creationId xmlns:p14="http://schemas.microsoft.com/office/powerpoint/2010/main" val="26258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701040" y="4415790"/>
            <a:ext cx="5608320" cy="4183380"/>
          </a:xfrm>
          <a:prstGeom prst="rect">
            <a:avLst/>
          </a:prstGeom>
        </p:spPr>
        <p:txBody>
          <a:bodyPr lIns="83846" tIns="83846" rIns="83846" bIns="83846" anchor="t" anchorCtr="0">
            <a:noAutofit/>
          </a:bodyPr>
          <a:lstStyle/>
          <a:p>
            <a:endParaRPr/>
          </a:p>
        </p:txBody>
      </p:sp>
    </p:spTree>
    <p:extLst>
      <p:ext uri="{BB962C8B-B14F-4D97-AF65-F5344CB8AC3E}">
        <p14:creationId xmlns:p14="http://schemas.microsoft.com/office/powerpoint/2010/main" val="626204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701040" y="4415790"/>
            <a:ext cx="5608320" cy="4183380"/>
          </a:xfrm>
          <a:prstGeom prst="rect">
            <a:avLst/>
          </a:prstGeom>
        </p:spPr>
        <p:txBody>
          <a:bodyPr lIns="83846" tIns="83846" rIns="83846" bIns="83846" anchor="t" anchorCtr="0">
            <a:noAutofit/>
          </a:bodyPr>
          <a:lstStyle/>
          <a:p>
            <a:endParaRPr/>
          </a:p>
        </p:txBody>
      </p:sp>
    </p:spTree>
    <p:extLst>
      <p:ext uri="{BB962C8B-B14F-4D97-AF65-F5344CB8AC3E}">
        <p14:creationId xmlns:p14="http://schemas.microsoft.com/office/powerpoint/2010/main" val="247128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701040" y="4415790"/>
            <a:ext cx="5608320" cy="4183380"/>
          </a:xfrm>
          <a:prstGeom prst="rect">
            <a:avLst/>
          </a:prstGeom>
        </p:spPr>
        <p:txBody>
          <a:bodyPr lIns="83846" tIns="83846" rIns="83846" bIns="83846" anchor="t" anchorCtr="0">
            <a:noAutofit/>
          </a:bodyPr>
          <a:lstStyle/>
          <a:p>
            <a:endParaRPr/>
          </a:p>
        </p:txBody>
      </p:sp>
    </p:spTree>
    <p:extLst>
      <p:ext uri="{BB962C8B-B14F-4D97-AF65-F5344CB8AC3E}">
        <p14:creationId xmlns:p14="http://schemas.microsoft.com/office/powerpoint/2010/main" val="1995047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701040" y="4415790"/>
            <a:ext cx="5608320" cy="4183380"/>
          </a:xfrm>
          <a:prstGeom prst="rect">
            <a:avLst/>
          </a:prstGeom>
        </p:spPr>
        <p:txBody>
          <a:bodyPr lIns="83846" tIns="83846" rIns="83846" bIns="83846" anchor="t" anchorCtr="0">
            <a:noAutofit/>
          </a:bodyPr>
          <a:lstStyle/>
          <a:p>
            <a:endParaRPr/>
          </a:p>
        </p:txBody>
      </p:sp>
    </p:spTree>
    <p:extLst>
      <p:ext uri="{BB962C8B-B14F-4D97-AF65-F5344CB8AC3E}">
        <p14:creationId xmlns:p14="http://schemas.microsoft.com/office/powerpoint/2010/main" val="1139003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647" y="7112000"/>
            <a:ext cx="10157354"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038129"/>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14400" y="843280"/>
            <a:ext cx="8382000" cy="3962400"/>
          </a:xfrm>
        </p:spPr>
        <p:txBody>
          <a:bodyPr anchor="b">
            <a:normAutofit/>
          </a:bodyPr>
          <a:lstStyle>
            <a:lvl1pPr algn="l">
              <a:lnSpc>
                <a:spcPct val="85000"/>
              </a:lnSpc>
              <a:defRPr sz="8889" spc="-56"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916709" y="4950690"/>
            <a:ext cx="8382000" cy="1270000"/>
          </a:xfrm>
        </p:spPr>
        <p:txBody>
          <a:bodyPr lIns="91440" rIns="91440">
            <a:normAutofit/>
          </a:bodyPr>
          <a:lstStyle>
            <a:lvl1pPr marL="0" indent="0" algn="l">
              <a:buNone/>
              <a:defRPr sz="2667" cap="all" spc="222" baseline="0">
                <a:solidFill>
                  <a:schemeClr val="tx2"/>
                </a:solidFill>
                <a:latin typeface="+mj-lt"/>
              </a:defRPr>
            </a:lvl1pPr>
            <a:lvl2pPr marL="507995" indent="0" algn="ctr">
              <a:buNone/>
              <a:defRPr sz="2667"/>
            </a:lvl2pPr>
            <a:lvl3pPr marL="1015990" indent="0" algn="ctr">
              <a:buNone/>
              <a:defRPr sz="2667"/>
            </a:lvl3pPr>
            <a:lvl4pPr marL="1523985" indent="0" algn="ctr">
              <a:buNone/>
              <a:defRPr sz="2222"/>
            </a:lvl4pPr>
            <a:lvl5pPr marL="2031980" indent="0" algn="ctr">
              <a:buNone/>
              <a:defRPr sz="2222"/>
            </a:lvl5pPr>
            <a:lvl6pPr marL="2539975" indent="0" algn="ctr">
              <a:buNone/>
              <a:defRPr sz="2222"/>
            </a:lvl6pPr>
            <a:lvl7pPr marL="3047970" indent="0" algn="ctr">
              <a:buNone/>
              <a:defRPr sz="2222"/>
            </a:lvl7pPr>
            <a:lvl8pPr marL="3555964" indent="0" algn="ctr">
              <a:buNone/>
              <a:defRPr sz="2222"/>
            </a:lvl8pPr>
            <a:lvl9pPr marL="4063959" indent="0" algn="ctr">
              <a:buNone/>
              <a:defRPr sz="2222"/>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A827BE-FF35-4F54-A2F4-D2B8AC773FB0}" type="datetimeFigureOut">
              <a:rPr lang="en-US" smtClean="0"/>
              <a:t>9/24/23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5EA1E-4F96-4837-ADBE-3CD376CC5EF6}" type="slidenum">
              <a:rPr lang="en-US" smtClean="0"/>
              <a:t>‹#›</a:t>
            </a:fld>
            <a:endParaRPr lang="en-US"/>
          </a:p>
        </p:txBody>
      </p:sp>
      <p:cxnSp>
        <p:nvCxnSpPr>
          <p:cNvPr id="9" name="Straight Connector 8"/>
          <p:cNvCxnSpPr/>
          <p:nvPr/>
        </p:nvCxnSpPr>
        <p:spPr>
          <a:xfrm>
            <a:off x="1006382" y="4826000"/>
            <a:ext cx="8229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833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A827BE-FF35-4F54-A2F4-D2B8AC773FB0}" type="datetimeFigureOut">
              <a:rPr lang="en-US" smtClean="0"/>
              <a:t>9/24/23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5EA1E-4F96-4837-ADBE-3CD376CC5EF6}" type="slidenum">
              <a:rPr lang="en-US" smtClean="0"/>
              <a:t>‹#›</a:t>
            </a:fld>
            <a:endParaRPr lang="en-US"/>
          </a:p>
        </p:txBody>
      </p:sp>
    </p:spTree>
    <p:extLst>
      <p:ext uri="{BB962C8B-B14F-4D97-AF65-F5344CB8AC3E}">
        <p14:creationId xmlns:p14="http://schemas.microsoft.com/office/powerpoint/2010/main" val="13094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647" y="7112000"/>
            <a:ext cx="10157354"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038129"/>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270751" y="460866"/>
            <a:ext cx="2190750" cy="639713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1" y="460866"/>
            <a:ext cx="6445250" cy="6397133"/>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A827BE-FF35-4F54-A2F4-D2B8AC773FB0}" type="datetimeFigureOut">
              <a:rPr lang="en-US" smtClean="0"/>
              <a:t>9/24/23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5EA1E-4F96-4837-ADBE-3CD376CC5EF6}" type="slidenum">
              <a:rPr lang="en-US" smtClean="0"/>
              <a:t>‹#›</a:t>
            </a:fld>
            <a:endParaRPr lang="en-US"/>
          </a:p>
        </p:txBody>
      </p:sp>
    </p:spTree>
    <p:extLst>
      <p:ext uri="{BB962C8B-B14F-4D97-AF65-F5344CB8AC3E}">
        <p14:creationId xmlns:p14="http://schemas.microsoft.com/office/powerpoint/2010/main" val="2417798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00"/>
            </a:lvl1pPr>
            <a:lvl2pPr>
              <a:buSzPct val="99224"/>
              <a:defRPr sz="4200"/>
            </a:lvl2pPr>
            <a:lvl3pPr>
              <a:buSzPct val="99224"/>
              <a:defRPr sz="4200"/>
            </a:lvl3pPr>
            <a:lvl4pPr>
              <a:buSzPct val="99224"/>
              <a:defRPr sz="4200"/>
            </a:lvl4pPr>
            <a:lvl5pPr>
              <a:buSzPct val="99224"/>
              <a:defRPr sz="4200"/>
            </a:lvl5pPr>
            <a:lvl6pPr>
              <a:buSzPct val="99224"/>
              <a:defRPr sz="4200"/>
            </a:lvl6pPr>
            <a:lvl7pPr>
              <a:buSzPct val="99224"/>
              <a:defRPr sz="4200"/>
            </a:lvl7pPr>
            <a:lvl8pPr>
              <a:buSzPct val="99224"/>
              <a:defRPr sz="4200"/>
            </a:lvl8pPr>
            <a:lvl9pPr>
              <a:buSzPct val="99224"/>
              <a:defRPr sz="4200"/>
            </a:lvl9pPr>
          </a:lstStyle>
          <a:p>
            <a:endParaRPr/>
          </a:p>
        </p:txBody>
      </p:sp>
      <p:sp>
        <p:nvSpPr>
          <p:cNvPr id="11" name="Shape 11"/>
          <p:cNvSpPr txBox="1">
            <a:spLocks noGrp="1"/>
          </p:cNvSpPr>
          <p:nvPr>
            <p:ph type="body" idx="1"/>
          </p:nvPr>
        </p:nvSpPr>
        <p:spPr>
          <a:xfrm>
            <a:off x="304800" y="1828803"/>
            <a:ext cx="9550400" cy="5486399"/>
          </a:xfrm>
          <a:prstGeom prst="rect">
            <a:avLst/>
          </a:prstGeom>
        </p:spPr>
        <p:txBody>
          <a:bodyPr lIns="91425" tIns="91425" rIns="91425" bIns="91425" anchor="t" anchorCtr="0"/>
          <a:lstStyle>
            <a:lvl1pPr>
              <a:buSzPct val="98765"/>
              <a:defRPr sz="2700"/>
            </a:lvl1pPr>
            <a:lvl2pPr>
              <a:buSzPct val="98765"/>
              <a:defRPr sz="2700"/>
            </a:lvl2pPr>
            <a:lvl3pPr>
              <a:buSzPct val="98765"/>
              <a:defRPr sz="2700"/>
            </a:lvl3pPr>
            <a:lvl4pPr>
              <a:buSzPct val="98765"/>
              <a:defRPr sz="2700"/>
            </a:lvl4pPr>
            <a:lvl5pPr>
              <a:buSzPct val="98765"/>
              <a:defRPr sz="2700"/>
            </a:lvl5pPr>
            <a:lvl6pPr>
              <a:buSzPct val="98765"/>
              <a:defRPr sz="2700"/>
            </a:lvl6pPr>
            <a:lvl7pPr>
              <a:buSzPct val="98765"/>
              <a:defRPr sz="2700"/>
            </a:lvl7pPr>
            <a:lvl8pPr>
              <a:buSzPct val="98765"/>
              <a:defRPr sz="2700"/>
            </a:lvl8pPr>
            <a:lvl9pPr>
              <a:buSzPct val="98765"/>
              <a:defRPr sz="2700"/>
            </a:lvl9pPr>
          </a:lstStyle>
          <a:p>
            <a:endParaRPr/>
          </a:p>
        </p:txBody>
      </p:sp>
    </p:spTree>
    <p:extLst>
      <p:ext uri="{BB962C8B-B14F-4D97-AF65-F5344CB8AC3E}">
        <p14:creationId xmlns:p14="http://schemas.microsoft.com/office/powerpoint/2010/main" val="4281368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A827BE-FF35-4F54-A2F4-D2B8AC773FB0}" type="datetimeFigureOut">
              <a:rPr lang="en-US" smtClean="0"/>
              <a:t>9/24/23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5EA1E-4F96-4837-ADBE-3CD376CC5EF6}" type="slidenum">
              <a:rPr lang="en-US" smtClean="0"/>
              <a:t>‹#›</a:t>
            </a:fld>
            <a:endParaRPr lang="en-US"/>
          </a:p>
        </p:txBody>
      </p:sp>
    </p:spTree>
    <p:extLst>
      <p:ext uri="{BB962C8B-B14F-4D97-AF65-F5344CB8AC3E}">
        <p14:creationId xmlns:p14="http://schemas.microsoft.com/office/powerpoint/2010/main" val="497748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647" y="7112000"/>
            <a:ext cx="10157354"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4" y="7038129"/>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843280"/>
            <a:ext cx="8382000" cy="3962400"/>
          </a:xfrm>
        </p:spPr>
        <p:txBody>
          <a:bodyPr anchor="b" anchorCtr="0">
            <a:normAutofit/>
          </a:bodyPr>
          <a:lstStyle>
            <a:lvl1pPr>
              <a:lnSpc>
                <a:spcPct val="85000"/>
              </a:lnSpc>
              <a:defRPr sz="8889"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914400" y="4947920"/>
            <a:ext cx="8382000" cy="1270000"/>
          </a:xfrm>
        </p:spPr>
        <p:txBody>
          <a:bodyPr lIns="91440" rIns="91440" anchor="t" anchorCtr="0">
            <a:normAutofit/>
          </a:bodyPr>
          <a:lstStyle>
            <a:lvl1pPr marL="0" indent="0">
              <a:buNone/>
              <a:defRPr sz="2667" cap="all" spc="222" baseline="0">
                <a:solidFill>
                  <a:schemeClr val="tx2"/>
                </a:solidFill>
                <a:latin typeface="+mj-lt"/>
              </a:defRPr>
            </a:lvl1pPr>
            <a:lvl2pPr marL="507995" indent="0">
              <a:buNone/>
              <a:defRPr sz="2000">
                <a:solidFill>
                  <a:schemeClr val="tx1">
                    <a:tint val="75000"/>
                  </a:schemeClr>
                </a:solidFill>
              </a:defRPr>
            </a:lvl2pPr>
            <a:lvl3pPr marL="1015990" indent="0">
              <a:buNone/>
              <a:defRPr sz="1778">
                <a:solidFill>
                  <a:schemeClr val="tx1">
                    <a:tint val="75000"/>
                  </a:schemeClr>
                </a:solidFill>
              </a:defRPr>
            </a:lvl3pPr>
            <a:lvl4pPr marL="1523985" indent="0">
              <a:buNone/>
              <a:defRPr sz="1556">
                <a:solidFill>
                  <a:schemeClr val="tx1">
                    <a:tint val="75000"/>
                  </a:schemeClr>
                </a:solidFill>
              </a:defRPr>
            </a:lvl4pPr>
            <a:lvl5pPr marL="2031980" indent="0">
              <a:buNone/>
              <a:defRPr sz="1556">
                <a:solidFill>
                  <a:schemeClr val="tx1">
                    <a:tint val="75000"/>
                  </a:schemeClr>
                </a:solidFill>
              </a:defRPr>
            </a:lvl5pPr>
            <a:lvl6pPr marL="2539975" indent="0">
              <a:buNone/>
              <a:defRPr sz="1556">
                <a:solidFill>
                  <a:schemeClr val="tx1">
                    <a:tint val="75000"/>
                  </a:schemeClr>
                </a:solidFill>
              </a:defRPr>
            </a:lvl6pPr>
            <a:lvl7pPr marL="3047970" indent="0">
              <a:buNone/>
              <a:defRPr sz="1556">
                <a:solidFill>
                  <a:schemeClr val="tx1">
                    <a:tint val="75000"/>
                  </a:schemeClr>
                </a:solidFill>
              </a:defRPr>
            </a:lvl7pPr>
            <a:lvl8pPr marL="3555964" indent="0">
              <a:buNone/>
              <a:defRPr sz="1556">
                <a:solidFill>
                  <a:schemeClr val="tx1">
                    <a:tint val="75000"/>
                  </a:schemeClr>
                </a:solidFill>
              </a:defRPr>
            </a:lvl8pPr>
            <a:lvl9pPr marL="4063959" indent="0">
              <a:buNone/>
              <a:defRPr sz="155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A827BE-FF35-4F54-A2F4-D2B8AC773FB0}" type="datetimeFigureOut">
              <a:rPr lang="en-US" smtClean="0"/>
              <a:t>9/24/23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5EA1E-4F96-4837-ADBE-3CD376CC5EF6}" type="slidenum">
              <a:rPr lang="en-US" smtClean="0"/>
              <a:t>‹#›</a:t>
            </a:fld>
            <a:endParaRPr lang="en-US"/>
          </a:p>
        </p:txBody>
      </p:sp>
      <p:cxnSp>
        <p:nvCxnSpPr>
          <p:cNvPr id="9" name="Straight Connector 8"/>
          <p:cNvCxnSpPr/>
          <p:nvPr/>
        </p:nvCxnSpPr>
        <p:spPr>
          <a:xfrm>
            <a:off x="1006382" y="4826000"/>
            <a:ext cx="8229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85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914400" y="318450"/>
            <a:ext cx="8382000" cy="161195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4400" y="2050816"/>
            <a:ext cx="4114800" cy="447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1600" y="2050818"/>
            <a:ext cx="4114800" cy="4470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A827BE-FF35-4F54-A2F4-D2B8AC773FB0}" type="datetimeFigureOut">
              <a:rPr lang="en-US" smtClean="0"/>
              <a:t>9/24/23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5EA1E-4F96-4837-ADBE-3CD376CC5EF6}" type="slidenum">
              <a:rPr lang="en-US" smtClean="0"/>
              <a:t>‹#›</a:t>
            </a:fld>
            <a:endParaRPr lang="en-US"/>
          </a:p>
        </p:txBody>
      </p:sp>
    </p:spTree>
    <p:extLst>
      <p:ext uri="{BB962C8B-B14F-4D97-AF65-F5344CB8AC3E}">
        <p14:creationId xmlns:p14="http://schemas.microsoft.com/office/powerpoint/2010/main" val="19439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914400" y="318450"/>
            <a:ext cx="8382000" cy="1611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0" y="2051169"/>
            <a:ext cx="4114800" cy="818091"/>
          </a:xfrm>
        </p:spPr>
        <p:txBody>
          <a:bodyPr lIns="91440" rIns="91440" anchor="ctr">
            <a:normAutofit/>
          </a:bodyPr>
          <a:lstStyle>
            <a:lvl1pPr marL="0" indent="0">
              <a:buNone/>
              <a:defRPr sz="2222" b="0" cap="all" baseline="0">
                <a:solidFill>
                  <a:schemeClr val="tx2"/>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4" name="Content Placeholder 3"/>
          <p:cNvSpPr>
            <a:spLocks noGrp="1"/>
          </p:cNvSpPr>
          <p:nvPr>
            <p:ph sz="half" idx="2"/>
          </p:nvPr>
        </p:nvSpPr>
        <p:spPr>
          <a:xfrm>
            <a:off x="914400" y="2869260"/>
            <a:ext cx="4114800" cy="3651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2051169"/>
            <a:ext cx="4114800" cy="818091"/>
          </a:xfrm>
        </p:spPr>
        <p:txBody>
          <a:bodyPr lIns="91440" rIns="91440" anchor="ctr">
            <a:normAutofit/>
          </a:bodyPr>
          <a:lstStyle>
            <a:lvl1pPr marL="0" indent="0">
              <a:buNone/>
              <a:defRPr sz="2222" b="0" cap="all" baseline="0">
                <a:solidFill>
                  <a:schemeClr val="tx2"/>
                </a:solidFill>
              </a:defRPr>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en-US"/>
              <a:t>Click to edit Master text styles</a:t>
            </a:r>
          </a:p>
        </p:txBody>
      </p:sp>
      <p:sp>
        <p:nvSpPr>
          <p:cNvPr id="6" name="Content Placeholder 5"/>
          <p:cNvSpPr>
            <a:spLocks noGrp="1"/>
          </p:cNvSpPr>
          <p:nvPr>
            <p:ph sz="quarter" idx="4"/>
          </p:nvPr>
        </p:nvSpPr>
        <p:spPr>
          <a:xfrm>
            <a:off x="5181600" y="2869260"/>
            <a:ext cx="4114800" cy="36519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A827BE-FF35-4F54-A2F4-D2B8AC773FB0}" type="datetimeFigureOut">
              <a:rPr lang="en-US" smtClean="0"/>
              <a:t>9/24/23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5EA1E-4F96-4837-ADBE-3CD376CC5EF6}" type="slidenum">
              <a:rPr lang="en-US" smtClean="0"/>
              <a:t>‹#›</a:t>
            </a:fld>
            <a:endParaRPr lang="en-US"/>
          </a:p>
        </p:txBody>
      </p:sp>
    </p:spTree>
    <p:extLst>
      <p:ext uri="{BB962C8B-B14F-4D97-AF65-F5344CB8AC3E}">
        <p14:creationId xmlns:p14="http://schemas.microsoft.com/office/powerpoint/2010/main" val="409542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827BE-FF35-4F54-A2F4-D2B8AC773FB0}" type="datetimeFigureOut">
              <a:rPr lang="en-US" smtClean="0"/>
              <a:t>9/24/23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5EA1E-4F96-4837-ADBE-3CD376CC5EF6}" type="slidenum">
              <a:rPr lang="en-US" smtClean="0"/>
              <a:t>‹#›</a:t>
            </a:fld>
            <a:endParaRPr lang="en-US"/>
          </a:p>
        </p:txBody>
      </p:sp>
    </p:spTree>
    <p:extLst>
      <p:ext uri="{BB962C8B-B14F-4D97-AF65-F5344CB8AC3E}">
        <p14:creationId xmlns:p14="http://schemas.microsoft.com/office/powerpoint/2010/main" val="221731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647" y="7112000"/>
            <a:ext cx="10157354"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4" y="7038129"/>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A827BE-FF35-4F54-A2F4-D2B8AC773FB0}" type="datetimeFigureOut">
              <a:rPr lang="en-US" smtClean="0"/>
              <a:t>9/24/23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895EA1E-4F96-4837-ADBE-3CD376CC5EF6}" type="slidenum">
              <a:rPr lang="en-US" smtClean="0"/>
              <a:t>‹#›</a:t>
            </a:fld>
            <a:endParaRPr lang="en-US"/>
          </a:p>
        </p:txBody>
      </p:sp>
    </p:spTree>
    <p:extLst>
      <p:ext uri="{BB962C8B-B14F-4D97-AF65-F5344CB8AC3E}">
        <p14:creationId xmlns:p14="http://schemas.microsoft.com/office/powerpoint/2010/main" val="392618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5" y="0"/>
            <a:ext cx="3375659" cy="7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366726" y="0"/>
            <a:ext cx="53340" cy="76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1000" y="660399"/>
            <a:ext cx="2667000" cy="2540000"/>
          </a:xfrm>
        </p:spPr>
        <p:txBody>
          <a:bodyPr anchor="b">
            <a:normAutofit/>
          </a:bodyPr>
          <a:lstStyle>
            <a:lvl1pPr>
              <a:defRPr sz="40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844708" y="812800"/>
            <a:ext cx="5565992" cy="584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3251200"/>
            <a:ext cx="2667000" cy="3754582"/>
          </a:xfrm>
        </p:spPr>
        <p:txBody>
          <a:bodyPr lIns="91440" rIns="91440">
            <a:normAutofit/>
          </a:bodyPr>
          <a:lstStyle>
            <a:lvl1pPr marL="0" indent="0">
              <a:buNone/>
              <a:defRPr sz="1667">
                <a:solidFill>
                  <a:srgbClr val="FFFFFF"/>
                </a:solidFill>
              </a:defRPr>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4"/>
          <p:cNvSpPr>
            <a:spLocks noGrp="1"/>
          </p:cNvSpPr>
          <p:nvPr>
            <p:ph type="dt" sz="half" idx="10"/>
          </p:nvPr>
        </p:nvSpPr>
        <p:spPr>
          <a:xfrm>
            <a:off x="387927" y="7177541"/>
            <a:ext cx="2182092" cy="405694"/>
          </a:xfrm>
        </p:spPr>
        <p:txBody>
          <a:bodyPr/>
          <a:lstStyle>
            <a:lvl1pPr algn="l">
              <a:defRPr/>
            </a:lvl1pPr>
          </a:lstStyle>
          <a:p>
            <a:fld id="{F9A827BE-FF35-4F54-A2F4-D2B8AC773FB0}" type="datetimeFigureOut">
              <a:rPr lang="en-US" smtClean="0"/>
              <a:t>9/24/23</a:t>
            </a:fld>
            <a:endParaRPr lang="en-US"/>
          </a:p>
        </p:txBody>
      </p:sp>
      <p:sp>
        <p:nvSpPr>
          <p:cNvPr id="6" name="Footer Placeholder 5"/>
          <p:cNvSpPr>
            <a:spLocks noGrp="1"/>
          </p:cNvSpPr>
          <p:nvPr>
            <p:ph type="ftr" sz="quarter" idx="11"/>
          </p:nvPr>
        </p:nvSpPr>
        <p:spPr>
          <a:xfrm>
            <a:off x="4000500" y="7177541"/>
            <a:ext cx="3873500" cy="405694"/>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895EA1E-4F96-4837-ADBE-3CD376CC5EF6}" type="slidenum">
              <a:rPr lang="en-US" smtClean="0"/>
              <a:t>‹#›</a:t>
            </a:fld>
            <a:endParaRPr lang="en-US"/>
          </a:p>
        </p:txBody>
      </p:sp>
    </p:spTree>
    <p:extLst>
      <p:ext uri="{BB962C8B-B14F-4D97-AF65-F5344CB8AC3E}">
        <p14:creationId xmlns:p14="http://schemas.microsoft.com/office/powerpoint/2010/main" val="3780503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5503333"/>
            <a:ext cx="10157354" cy="2116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4" y="5461196"/>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638800"/>
            <a:ext cx="8432800" cy="914400"/>
          </a:xfrm>
        </p:spPr>
        <p:txBody>
          <a:bodyPr tIns="0" bIns="0" anchor="b">
            <a:noAutofit/>
          </a:bodyPr>
          <a:lstStyle>
            <a:lvl1pPr>
              <a:defRPr sz="40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4" y="0"/>
            <a:ext cx="10159988" cy="5461196"/>
          </a:xfrm>
          <a:blipFill>
            <a:blip r:embed="rId2"/>
            <a:stretch>
              <a:fillRect/>
            </a:stretch>
          </a:blipFill>
        </p:spPr>
        <p:txBody>
          <a:bodyPr lIns="457200" tIns="457200" anchor="t"/>
          <a:lstStyle>
            <a:lvl1pPr marL="0" indent="0">
              <a:buNone/>
              <a:defRPr sz="3556">
                <a:solidFill>
                  <a:schemeClr val="bg1"/>
                </a:solidFill>
              </a:defRPr>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r>
              <a:rPr lang="en-US"/>
              <a:t>Click icon to add picture</a:t>
            </a:r>
            <a:endParaRPr lang="en-US" dirty="0"/>
          </a:p>
        </p:txBody>
      </p:sp>
      <p:sp>
        <p:nvSpPr>
          <p:cNvPr id="4" name="Text Placeholder 3"/>
          <p:cNvSpPr>
            <a:spLocks noGrp="1"/>
          </p:cNvSpPr>
          <p:nvPr>
            <p:ph type="body" sz="half" idx="2"/>
          </p:nvPr>
        </p:nvSpPr>
        <p:spPr>
          <a:xfrm>
            <a:off x="914399" y="6563360"/>
            <a:ext cx="8432800" cy="660400"/>
          </a:xfrm>
        </p:spPr>
        <p:txBody>
          <a:bodyPr lIns="91440" tIns="0" rIns="91440" bIns="0">
            <a:normAutofit/>
          </a:bodyPr>
          <a:lstStyle>
            <a:lvl1pPr marL="0" indent="0">
              <a:spcBef>
                <a:spcPts val="0"/>
              </a:spcBef>
              <a:spcAft>
                <a:spcPts val="667"/>
              </a:spcAft>
              <a:buNone/>
              <a:defRPr sz="1667">
                <a:solidFill>
                  <a:srgbClr val="FFFFFF"/>
                </a:solidFill>
              </a:defRPr>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827BE-FF35-4F54-A2F4-D2B8AC773FB0}" type="datetimeFigureOut">
              <a:rPr lang="en-US" smtClean="0"/>
              <a:t>9/24/23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95EA1E-4F96-4837-ADBE-3CD376CC5EF6}" type="slidenum">
              <a:rPr lang="en-US" smtClean="0"/>
              <a:t>‹#›</a:t>
            </a:fld>
            <a:endParaRPr lang="en-US"/>
          </a:p>
        </p:txBody>
      </p:sp>
    </p:spTree>
    <p:extLst>
      <p:ext uri="{BB962C8B-B14F-4D97-AF65-F5344CB8AC3E}">
        <p14:creationId xmlns:p14="http://schemas.microsoft.com/office/powerpoint/2010/main" val="235810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112000"/>
            <a:ext cx="10160001"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7038128"/>
            <a:ext cx="10160001" cy="73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14400" y="318450"/>
            <a:ext cx="8382000" cy="161195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14399" y="2050816"/>
            <a:ext cx="8382001" cy="447040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4401" y="7177541"/>
            <a:ext cx="2060226" cy="405694"/>
          </a:xfrm>
          <a:prstGeom prst="rect">
            <a:avLst/>
          </a:prstGeom>
        </p:spPr>
        <p:txBody>
          <a:bodyPr vert="horz" lIns="91440" tIns="45720" rIns="91440" bIns="45720" rtlCol="0" anchor="ctr"/>
          <a:lstStyle>
            <a:lvl1pPr algn="l">
              <a:defRPr sz="1000">
                <a:solidFill>
                  <a:srgbClr val="FFFFFF"/>
                </a:solidFill>
              </a:defRPr>
            </a:lvl1pPr>
          </a:lstStyle>
          <a:p>
            <a:fld id="{F9A827BE-FF35-4F54-A2F4-D2B8AC773FB0}" type="datetimeFigureOut">
              <a:rPr lang="en-US" smtClean="0"/>
              <a:t>9/24/23</a:t>
            </a:fld>
            <a:endParaRPr lang="en-US"/>
          </a:p>
        </p:txBody>
      </p:sp>
      <p:sp>
        <p:nvSpPr>
          <p:cNvPr id="5" name="Footer Placeholder 4"/>
          <p:cNvSpPr>
            <a:spLocks noGrp="1"/>
          </p:cNvSpPr>
          <p:nvPr>
            <p:ph type="ftr" sz="quarter" idx="3"/>
          </p:nvPr>
        </p:nvSpPr>
        <p:spPr>
          <a:xfrm>
            <a:off x="3071822" y="7177541"/>
            <a:ext cx="4019003" cy="405694"/>
          </a:xfrm>
          <a:prstGeom prst="rect">
            <a:avLst/>
          </a:prstGeom>
        </p:spPr>
        <p:txBody>
          <a:bodyPr vert="horz" lIns="91440" tIns="45720" rIns="91440" bIns="45720" rtlCol="0" anchor="ctr"/>
          <a:lstStyle>
            <a:lvl1pPr algn="ctr">
              <a:defRPr sz="10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8250383" y="7177541"/>
            <a:ext cx="1093354" cy="405694"/>
          </a:xfrm>
          <a:prstGeom prst="rect">
            <a:avLst/>
          </a:prstGeom>
        </p:spPr>
        <p:txBody>
          <a:bodyPr vert="horz" lIns="91440" tIns="45720" rIns="91440" bIns="45720" rtlCol="0" anchor="ctr"/>
          <a:lstStyle>
            <a:lvl1pPr algn="r">
              <a:defRPr sz="1167">
                <a:solidFill>
                  <a:srgbClr val="FFFFFF"/>
                </a:solidFill>
              </a:defRPr>
            </a:lvl1pPr>
          </a:lstStyle>
          <a:p>
            <a:fld id="{8895EA1E-4F96-4837-ADBE-3CD376CC5EF6}" type="slidenum">
              <a:rPr lang="en-US" smtClean="0"/>
              <a:t>‹#›</a:t>
            </a:fld>
            <a:endParaRPr lang="en-US"/>
          </a:p>
        </p:txBody>
      </p:sp>
      <p:cxnSp>
        <p:nvCxnSpPr>
          <p:cNvPr id="10" name="Straight Connector 9"/>
          <p:cNvCxnSpPr/>
          <p:nvPr/>
        </p:nvCxnSpPr>
        <p:spPr>
          <a:xfrm>
            <a:off x="994610" y="1930939"/>
            <a:ext cx="8305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578045"/>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1" r:id="rId12"/>
  </p:sldLayoutIdLst>
  <p:txStyles>
    <p:titleStyle>
      <a:lvl1pPr algn="l" defTabSz="1015990" rtl="0" eaLnBrk="1" latinLnBrk="0" hangingPunct="1">
        <a:lnSpc>
          <a:spcPct val="85000"/>
        </a:lnSpc>
        <a:spcBef>
          <a:spcPct val="0"/>
        </a:spcBef>
        <a:buNone/>
        <a:defRPr sz="5333" kern="1200" spc="-56" baseline="0">
          <a:solidFill>
            <a:schemeClr val="tx1">
              <a:lumMod val="75000"/>
              <a:lumOff val="25000"/>
            </a:schemeClr>
          </a:solidFill>
          <a:latin typeface="+mj-lt"/>
          <a:ea typeface="+mj-ea"/>
          <a:cs typeface="+mj-cs"/>
        </a:defRPr>
      </a:lvl1pPr>
    </p:titleStyle>
    <p:bodyStyle>
      <a:lvl1pPr marL="101599" indent="-101599" algn="l" defTabSz="1015990" rtl="0" eaLnBrk="1" latinLnBrk="0" hangingPunct="1">
        <a:lnSpc>
          <a:spcPct val="90000"/>
        </a:lnSpc>
        <a:spcBef>
          <a:spcPts val="1333"/>
        </a:spcBef>
        <a:spcAft>
          <a:spcPts val="222"/>
        </a:spcAft>
        <a:buClr>
          <a:schemeClr val="accent1"/>
        </a:buClr>
        <a:buSzPct val="100000"/>
        <a:buFont typeface="Calibri" panose="020F0502020204030204" pitchFamily="34" charset="0"/>
        <a:buChar char=" "/>
        <a:defRPr sz="2222" kern="1200">
          <a:solidFill>
            <a:schemeClr val="tx1">
              <a:lumMod val="75000"/>
              <a:lumOff val="25000"/>
            </a:schemeClr>
          </a:solidFill>
          <a:latin typeface="+mn-lt"/>
          <a:ea typeface="+mn-ea"/>
          <a:cs typeface="+mn-cs"/>
        </a:defRPr>
      </a:lvl1pPr>
      <a:lvl2pPr marL="426716" indent="-203198" algn="l" defTabSz="1015990" rtl="0" eaLnBrk="1" latinLnBrk="0" hangingPunct="1">
        <a:lnSpc>
          <a:spcPct val="90000"/>
        </a:lnSpc>
        <a:spcBef>
          <a:spcPts val="222"/>
        </a:spcBef>
        <a:spcAft>
          <a:spcPts val="444"/>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629914" indent="-203198" algn="l" defTabSz="1015990" rtl="0" eaLnBrk="1" latinLnBrk="0" hangingPunct="1">
        <a:lnSpc>
          <a:spcPct val="90000"/>
        </a:lnSpc>
        <a:spcBef>
          <a:spcPts val="222"/>
        </a:spcBef>
        <a:spcAft>
          <a:spcPts val="444"/>
        </a:spcAft>
        <a:buClr>
          <a:schemeClr val="accent1"/>
        </a:buClr>
        <a:buFont typeface="Calibri" pitchFamily="34" charset="0"/>
        <a:buChar char="◦"/>
        <a:defRPr sz="1556" kern="1200">
          <a:solidFill>
            <a:schemeClr val="tx1">
              <a:lumMod val="75000"/>
              <a:lumOff val="25000"/>
            </a:schemeClr>
          </a:solidFill>
          <a:latin typeface="+mn-lt"/>
          <a:ea typeface="+mn-ea"/>
          <a:cs typeface="+mn-cs"/>
        </a:defRPr>
      </a:lvl3pPr>
      <a:lvl4pPr marL="833112" indent="-203198" algn="l" defTabSz="1015990" rtl="0" eaLnBrk="1" latinLnBrk="0" hangingPunct="1">
        <a:lnSpc>
          <a:spcPct val="90000"/>
        </a:lnSpc>
        <a:spcBef>
          <a:spcPts val="222"/>
        </a:spcBef>
        <a:spcAft>
          <a:spcPts val="444"/>
        </a:spcAft>
        <a:buClr>
          <a:schemeClr val="accent1"/>
        </a:buClr>
        <a:buFont typeface="Calibri" pitchFamily="34" charset="0"/>
        <a:buChar char="◦"/>
        <a:defRPr sz="1556" kern="1200">
          <a:solidFill>
            <a:schemeClr val="tx1">
              <a:lumMod val="75000"/>
              <a:lumOff val="25000"/>
            </a:schemeClr>
          </a:solidFill>
          <a:latin typeface="+mn-lt"/>
          <a:ea typeface="+mn-ea"/>
          <a:cs typeface="+mn-cs"/>
        </a:defRPr>
      </a:lvl4pPr>
      <a:lvl5pPr marL="1036310" indent="-203198" algn="l" defTabSz="1015990" rtl="0" eaLnBrk="1" latinLnBrk="0" hangingPunct="1">
        <a:lnSpc>
          <a:spcPct val="90000"/>
        </a:lnSpc>
        <a:spcBef>
          <a:spcPts val="222"/>
        </a:spcBef>
        <a:spcAft>
          <a:spcPts val="444"/>
        </a:spcAft>
        <a:buClr>
          <a:schemeClr val="accent1"/>
        </a:buClr>
        <a:buFont typeface="Calibri" pitchFamily="34" charset="0"/>
        <a:buChar char="◦"/>
        <a:defRPr sz="1556" kern="1200">
          <a:solidFill>
            <a:schemeClr val="tx1">
              <a:lumMod val="75000"/>
              <a:lumOff val="25000"/>
            </a:schemeClr>
          </a:solidFill>
          <a:latin typeface="+mn-lt"/>
          <a:ea typeface="+mn-ea"/>
          <a:cs typeface="+mn-cs"/>
        </a:defRPr>
      </a:lvl5pPr>
      <a:lvl6pPr marL="1222210" indent="-253997" algn="l" defTabSz="1015990" rtl="0" eaLnBrk="1" latinLnBrk="0" hangingPunct="1">
        <a:lnSpc>
          <a:spcPct val="90000"/>
        </a:lnSpc>
        <a:spcBef>
          <a:spcPts val="222"/>
        </a:spcBef>
        <a:spcAft>
          <a:spcPts val="444"/>
        </a:spcAft>
        <a:buClr>
          <a:schemeClr val="accent1"/>
        </a:buClr>
        <a:buFont typeface="Calibri" pitchFamily="34" charset="0"/>
        <a:buChar char="◦"/>
        <a:defRPr sz="1556" kern="1200">
          <a:solidFill>
            <a:schemeClr val="tx1">
              <a:lumMod val="75000"/>
              <a:lumOff val="25000"/>
            </a:schemeClr>
          </a:solidFill>
          <a:latin typeface="+mn-lt"/>
          <a:ea typeface="+mn-ea"/>
          <a:cs typeface="+mn-cs"/>
        </a:defRPr>
      </a:lvl6pPr>
      <a:lvl7pPr marL="1444430" indent="-253997" algn="l" defTabSz="1015990" rtl="0" eaLnBrk="1" latinLnBrk="0" hangingPunct="1">
        <a:lnSpc>
          <a:spcPct val="90000"/>
        </a:lnSpc>
        <a:spcBef>
          <a:spcPts val="222"/>
        </a:spcBef>
        <a:spcAft>
          <a:spcPts val="444"/>
        </a:spcAft>
        <a:buClr>
          <a:schemeClr val="accent1"/>
        </a:buClr>
        <a:buFont typeface="Calibri" pitchFamily="34" charset="0"/>
        <a:buChar char="◦"/>
        <a:defRPr sz="1556" kern="1200">
          <a:solidFill>
            <a:schemeClr val="tx1">
              <a:lumMod val="75000"/>
              <a:lumOff val="25000"/>
            </a:schemeClr>
          </a:solidFill>
          <a:latin typeface="+mn-lt"/>
          <a:ea typeface="+mn-ea"/>
          <a:cs typeface="+mn-cs"/>
        </a:defRPr>
      </a:lvl7pPr>
      <a:lvl8pPr marL="1666650" indent="-253997" algn="l" defTabSz="1015990" rtl="0" eaLnBrk="1" latinLnBrk="0" hangingPunct="1">
        <a:lnSpc>
          <a:spcPct val="90000"/>
        </a:lnSpc>
        <a:spcBef>
          <a:spcPts val="222"/>
        </a:spcBef>
        <a:spcAft>
          <a:spcPts val="444"/>
        </a:spcAft>
        <a:buClr>
          <a:schemeClr val="accent1"/>
        </a:buClr>
        <a:buFont typeface="Calibri" pitchFamily="34" charset="0"/>
        <a:buChar char="◦"/>
        <a:defRPr sz="1556" kern="1200">
          <a:solidFill>
            <a:schemeClr val="tx1">
              <a:lumMod val="75000"/>
              <a:lumOff val="25000"/>
            </a:schemeClr>
          </a:solidFill>
          <a:latin typeface="+mn-lt"/>
          <a:ea typeface="+mn-ea"/>
          <a:cs typeface="+mn-cs"/>
        </a:defRPr>
      </a:lvl8pPr>
      <a:lvl9pPr marL="1888870" indent="-253997" algn="l" defTabSz="1015990" rtl="0" eaLnBrk="1" latinLnBrk="0" hangingPunct="1">
        <a:lnSpc>
          <a:spcPct val="90000"/>
        </a:lnSpc>
        <a:spcBef>
          <a:spcPts val="222"/>
        </a:spcBef>
        <a:spcAft>
          <a:spcPts val="444"/>
        </a:spcAft>
        <a:buClr>
          <a:schemeClr val="accent1"/>
        </a:buClr>
        <a:buFont typeface="Calibri" pitchFamily="34" charset="0"/>
        <a:buChar char="◦"/>
        <a:defRPr sz="1556" kern="1200">
          <a:solidFill>
            <a:schemeClr val="tx1">
              <a:lumMod val="75000"/>
              <a:lumOff val="25000"/>
            </a:schemeClr>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selfinjury.bctr.cornell.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hyperlink" Target="https://doi.org/10.1111/sltb.1263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3" Type="http://schemas.openxmlformats.org/officeDocument/2006/relationships/hyperlink" Target="http://childtrauma.org/" TargetMode="External"/><Relationship Id="rId2" Type="http://schemas.openxmlformats.org/officeDocument/2006/relationships/hyperlink" Target="https://www.youtube.com/watch?v=vkJwFRAwDN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headspace.com/educators" TargetMode="External"/><Relationship Id="rId2" Type="http://schemas.openxmlformats.org/officeDocument/2006/relationships/hyperlink" Target="http://thehawnfoundation.org/mindu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www.crisistextline.org/selfharm" TargetMode="External"/><Relationship Id="rId3" Type="http://schemas.openxmlformats.org/officeDocument/2006/relationships/hyperlink" Target="http://www.icsesgroup.org/" TargetMode="External"/><Relationship Id="rId7" Type="http://schemas.openxmlformats.org/officeDocument/2006/relationships/hyperlink" Target="http://www.selfinjury.com/referrals/sites" TargetMode="External"/><Relationship Id="rId2" Type="http://schemas.openxmlformats.org/officeDocument/2006/relationships/hyperlink" Target="http://www.sioutreach.org/" TargetMode="External"/><Relationship Id="rId1" Type="http://schemas.openxmlformats.org/officeDocument/2006/relationships/slideLayout" Target="../slideLayouts/slideLayout2.xml"/><Relationship Id="rId6" Type="http://schemas.openxmlformats.org/officeDocument/2006/relationships/hyperlink" Target="http://www.selfinjury.bctr.cornell.edu/documents/schools.pdf" TargetMode="External"/><Relationship Id="rId5" Type="http://schemas.openxmlformats.org/officeDocument/2006/relationships/hyperlink" Target="http://www.self-injury.org.au/" TargetMode="External"/><Relationship Id="rId4" Type="http://schemas.openxmlformats.org/officeDocument/2006/relationships/hyperlink" Target="http://www.selfinjury.bctr.cornell.edu/"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hyperlink" Target="https://educatorsandselfinjury.com/referen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
        <p:cNvGrpSpPr/>
        <p:nvPr/>
      </p:nvGrpSpPr>
      <p:grpSpPr>
        <a:xfrm>
          <a:off x="0" y="0"/>
          <a:ext cx="0" cy="0"/>
          <a:chOff x="0" y="0"/>
          <a:chExt cx="0" cy="0"/>
        </a:xfrm>
      </p:grpSpPr>
      <p:sp>
        <p:nvSpPr>
          <p:cNvPr id="72" name="Rectangle 7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270" y="508000"/>
            <a:ext cx="9395460" cy="66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610" y="579120"/>
            <a:ext cx="9288780" cy="646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hape 19"/>
          <p:cNvSpPr txBox="1">
            <a:spLocks noGrp="1"/>
          </p:cNvSpPr>
          <p:nvPr>
            <p:ph type="ctrTitle" idx="4294967295"/>
          </p:nvPr>
        </p:nvSpPr>
        <p:spPr>
          <a:xfrm>
            <a:off x="914400" y="318447"/>
            <a:ext cx="8382000" cy="1611953"/>
          </a:xfrm>
          <a:prstGeom prst="rect">
            <a:avLst/>
          </a:prstGeom>
        </p:spPr>
        <p:txBody>
          <a:bodyPr vert="horz" lIns="91440" tIns="45720" rIns="91440" bIns="45720" rtlCol="0" anchor="b" anchorCtr="0">
            <a:normAutofit/>
          </a:bodyPr>
          <a:lstStyle/>
          <a:p>
            <a:pPr defTabSz="914400"/>
            <a:r>
              <a:rPr lang="en-US" sz="4000" cap="all" spc="-50" dirty="0">
                <a:latin typeface="Lucida Sans" panose="020B0602030504020204" pitchFamily="34" charset="0"/>
                <a:sym typeface="Arial"/>
              </a:rPr>
              <a:t>Educators &amp; </a:t>
            </a:r>
            <a:br>
              <a:rPr lang="en-US" sz="4000" cap="all" spc="-50" dirty="0">
                <a:latin typeface="Lucida Sans" panose="020B0602030504020204" pitchFamily="34" charset="0"/>
              </a:rPr>
            </a:br>
            <a:r>
              <a:rPr lang="en-US" sz="4000" cap="all" spc="-50" dirty="0">
                <a:latin typeface="Lucida Sans" panose="020B0602030504020204" pitchFamily="34" charset="0"/>
                <a:sym typeface="Arial"/>
              </a:rPr>
              <a:t>Non-suicidal Self-Injury(NSSI)</a:t>
            </a:r>
          </a:p>
        </p:txBody>
      </p:sp>
      <p:graphicFrame>
        <p:nvGraphicFramePr>
          <p:cNvPr id="59" name="Shape 20">
            <a:extLst>
              <a:ext uri="{FF2B5EF4-FFF2-40B4-BE49-F238E27FC236}">
                <a16:creationId xmlns:a16="http://schemas.microsoft.com/office/drawing/2014/main" id="{5248F2FF-D374-0EAD-7E2F-0BE5810295FE}"/>
              </a:ext>
            </a:extLst>
          </p:cNvPr>
          <p:cNvGraphicFramePr/>
          <p:nvPr>
            <p:extLst>
              <p:ext uri="{D42A27DB-BD31-4B8C-83A1-F6EECF244321}">
                <p14:modId xmlns:p14="http://schemas.microsoft.com/office/powerpoint/2010/main" val="2314098657"/>
              </p:ext>
            </p:extLst>
          </p:nvPr>
        </p:nvGraphicFramePr>
        <p:xfrm>
          <a:off x="914135" y="2331683"/>
          <a:ext cx="8382000" cy="4206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7832105"/>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112000"/>
            <a:ext cx="1016000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38128"/>
            <a:ext cx="10160000" cy="73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2" name="Straight Connector 11">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4610" y="1930938"/>
            <a:ext cx="8305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1231" y="0"/>
            <a:ext cx="3881158" cy="7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84302" y="1235281"/>
            <a:ext cx="3100294" cy="5149437"/>
          </a:xfrm>
          <a:ln w="25400" cap="sq">
            <a:noFill/>
            <a:miter lim="800000"/>
          </a:ln>
        </p:spPr>
        <p:txBody>
          <a:bodyPr vert="horz" lIns="91440" tIns="45720" rIns="91440" bIns="45720" rtlCol="0" anchor="ctr">
            <a:normAutofit/>
          </a:bodyPr>
          <a:lstStyle/>
          <a:p>
            <a:pPr algn="ctr" defTabSz="914400"/>
            <a:r>
              <a:rPr lang="en-US" sz="3100" spc="-50" dirty="0">
                <a:solidFill>
                  <a:srgbClr val="FFFFFF"/>
                </a:solidFill>
              </a:rPr>
              <a:t>Risk Factors</a:t>
            </a:r>
          </a:p>
        </p:txBody>
      </p:sp>
      <p:sp>
        <p:nvSpPr>
          <p:cNvPr id="18" name="Rectangle 17">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1231" cy="7620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475172" y="381000"/>
            <a:ext cx="4329228" cy="6477000"/>
          </a:xfrm>
        </p:spPr>
        <p:txBody>
          <a:bodyPr vert="horz" lIns="0" tIns="45720" rIns="0" bIns="45720" rtlCol="0" anchor="ctr">
            <a:normAutofit/>
          </a:bodyPr>
          <a:lstStyle/>
          <a:p>
            <a:pPr marL="121285" indent="0" defTabSz="914400">
              <a:buFont typeface="Calibri" panose="020F0502020204030204" pitchFamily="34" charset="0"/>
              <a:buNone/>
            </a:pPr>
            <a:r>
              <a:rPr lang="en-US" sz="1900" i="1" dirty="0">
                <a:solidFill>
                  <a:schemeClr val="tx1">
                    <a:lumMod val="85000"/>
                    <a:lumOff val="15000"/>
                  </a:schemeClr>
                </a:solidFill>
              </a:rPr>
              <a:t>Factors noted in research include:</a:t>
            </a:r>
            <a:endParaRPr lang="en-US"/>
          </a:p>
          <a:p>
            <a:pPr marL="100965" indent="-100965" defTabSz="914400"/>
            <a:r>
              <a:rPr lang="en-US" sz="1900" dirty="0">
                <a:solidFill>
                  <a:schemeClr val="tx1">
                    <a:lumMod val="85000"/>
                    <a:lumOff val="15000"/>
                  </a:schemeClr>
                </a:solidFill>
              </a:rPr>
              <a:t>Emotion regulation capacity</a:t>
            </a:r>
            <a:endParaRPr lang="en-US" sz="1900" dirty="0">
              <a:solidFill>
                <a:schemeClr val="tx1">
                  <a:lumMod val="85000"/>
                  <a:lumOff val="15000"/>
                </a:schemeClr>
              </a:solidFill>
              <a:cs typeface="Calibri" panose="020F0502020204030204"/>
            </a:endParaRPr>
          </a:p>
          <a:p>
            <a:pPr marL="100965" indent="-100965" defTabSz="914400"/>
            <a:r>
              <a:rPr lang="en-US" sz="1900" dirty="0">
                <a:solidFill>
                  <a:schemeClr val="tx1">
                    <a:lumMod val="85000"/>
                    <a:lumOff val="15000"/>
                  </a:schemeClr>
                </a:solidFill>
              </a:rPr>
              <a:t>Childhood trauma</a:t>
            </a:r>
            <a:endParaRPr lang="en-US" sz="1900" dirty="0">
              <a:solidFill>
                <a:schemeClr val="tx1">
                  <a:lumMod val="85000"/>
                  <a:lumOff val="15000"/>
                </a:schemeClr>
              </a:solidFill>
              <a:cs typeface="Calibri" panose="020F0502020204030204"/>
            </a:endParaRPr>
          </a:p>
          <a:p>
            <a:pPr marL="100965" indent="-100965" defTabSz="914400"/>
            <a:r>
              <a:rPr lang="en-US" sz="1900" dirty="0">
                <a:solidFill>
                  <a:schemeClr val="tx1">
                    <a:lumMod val="85000"/>
                    <a:lumOff val="15000"/>
                  </a:schemeClr>
                </a:solidFill>
              </a:rPr>
              <a:t>Family dynamics and changes</a:t>
            </a:r>
            <a:endParaRPr lang="en-US" sz="1900" dirty="0">
              <a:solidFill>
                <a:schemeClr val="tx1">
                  <a:lumMod val="85000"/>
                  <a:lumOff val="15000"/>
                </a:schemeClr>
              </a:solidFill>
              <a:cs typeface="Calibri" panose="020F0502020204030204"/>
            </a:endParaRPr>
          </a:p>
          <a:p>
            <a:pPr marL="100965" indent="-100965" defTabSz="914400"/>
            <a:r>
              <a:rPr lang="en-US" sz="1900" dirty="0">
                <a:solidFill>
                  <a:schemeClr val="tx1">
                    <a:lumMod val="85000"/>
                    <a:lumOff val="15000"/>
                  </a:schemeClr>
                </a:solidFill>
              </a:rPr>
              <a:t>Parental Criticism</a:t>
            </a:r>
            <a:endParaRPr lang="en-US" sz="1900" dirty="0">
              <a:solidFill>
                <a:schemeClr val="tx1">
                  <a:lumMod val="85000"/>
                  <a:lumOff val="15000"/>
                </a:schemeClr>
              </a:solidFill>
              <a:cs typeface="Calibri" panose="020F0502020204030204"/>
            </a:endParaRPr>
          </a:p>
          <a:p>
            <a:pPr marL="100965" indent="-100965" defTabSz="914400"/>
            <a:r>
              <a:rPr lang="en-US" sz="1900" dirty="0">
                <a:solidFill>
                  <a:schemeClr val="tx1">
                    <a:lumMod val="85000"/>
                    <a:lumOff val="15000"/>
                  </a:schemeClr>
                </a:solidFill>
              </a:rPr>
              <a:t>Deficits in Communication Skills</a:t>
            </a:r>
            <a:endParaRPr lang="en-US" sz="1900" dirty="0">
              <a:solidFill>
                <a:schemeClr val="tx1">
                  <a:lumMod val="85000"/>
                  <a:lumOff val="15000"/>
                </a:schemeClr>
              </a:solidFill>
              <a:cs typeface="Calibri" panose="020F0502020204030204"/>
            </a:endParaRPr>
          </a:p>
          <a:p>
            <a:pPr marL="100965" indent="-100965" defTabSz="914400"/>
            <a:r>
              <a:rPr lang="en-US" sz="1900" dirty="0">
                <a:solidFill>
                  <a:schemeClr val="tx1">
                    <a:lumMod val="85000"/>
                    <a:lumOff val="15000"/>
                  </a:schemeClr>
                </a:solidFill>
              </a:rPr>
              <a:t>Negative cognition (including a negative bias in interpreting social feedback from others- </a:t>
            </a:r>
            <a:r>
              <a:rPr lang="en-US" sz="1900" i="1" dirty="0">
                <a:solidFill>
                  <a:schemeClr val="tx1">
                    <a:lumMod val="85000"/>
                    <a:lumOff val="15000"/>
                  </a:schemeClr>
                </a:solidFill>
              </a:rPr>
              <a:t>from research on the brain</a:t>
            </a:r>
            <a:r>
              <a:rPr lang="en-US" sz="1900" dirty="0">
                <a:solidFill>
                  <a:schemeClr val="tx1">
                    <a:lumMod val="85000"/>
                    <a:lumOff val="15000"/>
                  </a:schemeClr>
                </a:solidFill>
              </a:rPr>
              <a:t>)</a:t>
            </a:r>
            <a:endParaRPr lang="en-US" sz="1900" dirty="0">
              <a:solidFill>
                <a:schemeClr val="tx1">
                  <a:lumMod val="85000"/>
                  <a:lumOff val="15000"/>
                </a:schemeClr>
              </a:solidFill>
              <a:cs typeface="Calibri" panose="020F0502020204030204"/>
            </a:endParaRPr>
          </a:p>
          <a:p>
            <a:pPr marL="100965" indent="-100965" defTabSz="914400"/>
            <a:r>
              <a:rPr lang="en-US" sz="1900" dirty="0">
                <a:solidFill>
                  <a:schemeClr val="tx1">
                    <a:lumMod val="85000"/>
                    <a:lumOff val="15000"/>
                  </a:schemeClr>
                </a:solidFill>
              </a:rPr>
              <a:t>LGBTQI+</a:t>
            </a:r>
            <a:endParaRPr lang="en-US" sz="1900" dirty="0">
              <a:solidFill>
                <a:schemeClr val="tx1">
                  <a:lumMod val="85000"/>
                  <a:lumOff val="15000"/>
                </a:schemeClr>
              </a:solidFill>
              <a:cs typeface="Calibri" panose="020F0502020204030204"/>
            </a:endParaRPr>
          </a:p>
          <a:p>
            <a:pPr marL="100965" indent="-100965" defTabSz="914400"/>
            <a:r>
              <a:rPr lang="en-US" sz="1900" dirty="0">
                <a:solidFill>
                  <a:schemeClr val="tx1">
                    <a:lumMod val="85000"/>
                    <a:lumOff val="15000"/>
                  </a:schemeClr>
                </a:solidFill>
              </a:rPr>
              <a:t>Comorbidity with other mental health disorders, including ADHD and depressive and anxiety symptoms paired with poor sleep quality</a:t>
            </a:r>
            <a:endParaRPr lang="en-US" sz="1900" dirty="0">
              <a:solidFill>
                <a:schemeClr val="tx1">
                  <a:lumMod val="85000"/>
                  <a:lumOff val="15000"/>
                </a:schemeClr>
              </a:solidFill>
              <a:cs typeface="Calibri"/>
            </a:endParaRPr>
          </a:p>
          <a:p>
            <a:pPr marL="100965" indent="-100965" defTabSz="914400"/>
            <a:r>
              <a:rPr lang="en-US" sz="1900" dirty="0">
                <a:solidFill>
                  <a:schemeClr val="tx1">
                    <a:lumMod val="85000"/>
                    <a:lumOff val="15000"/>
                  </a:schemeClr>
                </a:solidFill>
              </a:rPr>
              <a:t>Perfectionism </a:t>
            </a:r>
            <a:endParaRPr lang="en-US" sz="1900" dirty="0">
              <a:solidFill>
                <a:schemeClr val="tx1">
                  <a:lumMod val="85000"/>
                  <a:lumOff val="15000"/>
                </a:schemeClr>
              </a:solidFill>
              <a:cs typeface="Calibri"/>
            </a:endParaRPr>
          </a:p>
          <a:p>
            <a:pPr marL="100965" indent="-100965" defTabSz="914400"/>
            <a:r>
              <a:rPr lang="en-US" sz="1900" dirty="0">
                <a:solidFill>
                  <a:schemeClr val="tx1">
                    <a:lumMod val="85000"/>
                    <a:lumOff val="15000"/>
                  </a:schemeClr>
                </a:solidFill>
              </a:rPr>
              <a:t>Rumination</a:t>
            </a:r>
            <a:endParaRPr lang="en-US" sz="1900" dirty="0">
              <a:solidFill>
                <a:schemeClr val="tx1">
                  <a:lumMod val="85000"/>
                  <a:lumOff val="15000"/>
                </a:schemeClr>
              </a:solidFill>
              <a:cs typeface="Calibri"/>
            </a:endParaRPr>
          </a:p>
          <a:p>
            <a:pPr marL="100965" indent="-100965" defTabSz="914400"/>
            <a:endParaRPr lang="en-US" sz="1900" dirty="0">
              <a:solidFill>
                <a:schemeClr val="tx1">
                  <a:lumMod val="85000"/>
                  <a:lumOff val="15000"/>
                </a:schemeClr>
              </a:solidFill>
              <a:cs typeface="Calibri"/>
            </a:endParaRPr>
          </a:p>
        </p:txBody>
      </p:sp>
    </p:spTree>
    <p:extLst>
      <p:ext uri="{BB962C8B-B14F-4D97-AF65-F5344CB8AC3E}">
        <p14:creationId xmlns:p14="http://schemas.microsoft.com/office/powerpoint/2010/main" val="190148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14400" y="318447"/>
            <a:ext cx="8382000" cy="1611953"/>
          </a:xfrm>
        </p:spPr>
        <p:txBody>
          <a:bodyPr>
            <a:normAutofit/>
          </a:bodyPr>
          <a:lstStyle/>
          <a:p>
            <a:r>
              <a:rPr lang="en-US">
                <a:latin typeface="Calibri" panose="020F0502020204030204" pitchFamily="34" charset="0"/>
              </a:rPr>
              <a:t>Why?</a:t>
            </a:r>
          </a:p>
        </p:txBody>
      </p:sp>
      <p:graphicFrame>
        <p:nvGraphicFramePr>
          <p:cNvPr id="14" name="Content Placeholder 1">
            <a:extLst>
              <a:ext uri="{FF2B5EF4-FFF2-40B4-BE49-F238E27FC236}">
                <a16:creationId xmlns:a16="http://schemas.microsoft.com/office/drawing/2014/main" id="{1CEE138A-92EE-2C86-6140-1DA5CEA3C058}"/>
              </a:ext>
            </a:extLst>
          </p:cNvPr>
          <p:cNvGraphicFramePr>
            <a:graphicFrameLocks noGrp="1"/>
          </p:cNvGraphicFramePr>
          <p:nvPr>
            <p:ph idx="1"/>
            <p:extLst>
              <p:ext uri="{D42A27DB-BD31-4B8C-83A1-F6EECF244321}">
                <p14:modId xmlns:p14="http://schemas.microsoft.com/office/powerpoint/2010/main" val="2319016091"/>
              </p:ext>
            </p:extLst>
          </p:nvPr>
        </p:nvGraphicFramePr>
        <p:xfrm>
          <a:off x="914135" y="2331683"/>
          <a:ext cx="8382000" cy="4206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9592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27AC3B-528C-718F-B620-2DBADCAE1F90}"/>
              </a:ext>
            </a:extLst>
          </p:cNvPr>
          <p:cNvSpPr>
            <a:spLocks noGrp="1"/>
          </p:cNvSpPr>
          <p:nvPr>
            <p:ph idx="1"/>
          </p:nvPr>
        </p:nvSpPr>
        <p:spPr>
          <a:xfrm>
            <a:off x="889001" y="1905000"/>
            <a:ext cx="8407400" cy="4616216"/>
          </a:xfrm>
        </p:spPr>
        <p:txBody>
          <a:bodyPr vert="horz" lIns="0" tIns="45720" rIns="0" bIns="45720" rtlCol="0" anchor="t">
            <a:normAutofit lnSpcReduction="10000"/>
          </a:bodyPr>
          <a:lstStyle/>
          <a:p>
            <a:pPr marL="100965" indent="-100965"/>
            <a:r>
              <a:rPr lang="en-US" sz="2200" i="1" dirty="0"/>
              <a:t>Although it is argued that self-harm serves multiple functions simultaneously, the reasons most consistently endorsed in both clinical and theoretical literature relate to the </a:t>
            </a:r>
            <a:r>
              <a:rPr lang="en-US" sz="2200" b="1" i="1" u="sng" dirty="0"/>
              <a:t>avoidance and elimination of, or escape from, aversive internal experience</a:t>
            </a:r>
            <a:r>
              <a:rPr lang="en-US" sz="2200" i="1" dirty="0"/>
              <a:t>. Preliminary empirical data provides support for a strong experiential avoidance component. To this end, engagement in self-harm </a:t>
            </a:r>
            <a:r>
              <a:rPr lang="en-US" sz="2200" i="1" err="1"/>
              <a:t>behaviours</a:t>
            </a:r>
            <a:r>
              <a:rPr lang="en-US" sz="2200" i="1" dirty="0"/>
              <a:t> can be </a:t>
            </a:r>
            <a:r>
              <a:rPr lang="en-US" sz="2200" i="1" err="1"/>
              <a:t>conceptualised</a:t>
            </a:r>
            <a:r>
              <a:rPr lang="en-US" sz="2200" i="1" dirty="0"/>
              <a:t> as a specific manifestation of a broader experientially avoidant coping function: </a:t>
            </a:r>
            <a:r>
              <a:rPr lang="en-US" sz="2200" b="1" i="1" u="sng" dirty="0"/>
              <a:t>a means of gaining control over an otherwise uncontrollable stress response </a:t>
            </a:r>
            <a:r>
              <a:rPr lang="en-US" sz="2200" i="1" dirty="0"/>
              <a:t>.</a:t>
            </a:r>
            <a:endParaRPr lang="en-US" sz="2200"/>
          </a:p>
          <a:p>
            <a:pPr marL="100965" indent="-100965"/>
            <a:endParaRPr lang="en-US" sz="2200" i="1" dirty="0">
              <a:cs typeface="Calibri" panose="020F0502020204030204"/>
            </a:endParaRPr>
          </a:p>
          <a:p>
            <a:pPr marL="100965" indent="-100965"/>
            <a:endParaRPr lang="en-US" sz="2200" i="1" dirty="0">
              <a:latin typeface="Calibri" panose="020F0502020204030204"/>
              <a:cs typeface="Calibri" panose="020F0502020204030204"/>
            </a:endParaRPr>
          </a:p>
          <a:p>
            <a:pPr marL="100965" indent="-100965"/>
            <a:endParaRPr lang="en-US" sz="2200" i="1" dirty="0">
              <a:latin typeface="Calibri" panose="020F0502020204030204"/>
              <a:cs typeface="Calibri" panose="020F0502020204030204"/>
            </a:endParaRPr>
          </a:p>
          <a:p>
            <a:pPr marL="100965" indent="-100965"/>
            <a:r>
              <a:rPr lang="en-US" sz="1100" i="1" dirty="0">
                <a:latin typeface="Lucida Sans"/>
                <a:cs typeface="Calibri" panose="020F0502020204030204"/>
              </a:rPr>
              <a:t>From: Nielsen E, Sayal K, Townsend E (2016) Exploring the Relationship between Experiential Avoidance, Coping Functions and the Recency and Frequency of Self-Harm. </a:t>
            </a:r>
            <a:r>
              <a:rPr lang="en-US" sz="1100" i="1" dirty="0" err="1">
                <a:latin typeface="Lucida Sans"/>
                <a:cs typeface="Calibri" panose="020F0502020204030204"/>
              </a:rPr>
              <a:t>PLoS</a:t>
            </a:r>
            <a:r>
              <a:rPr lang="en-US" sz="1100" i="1" dirty="0">
                <a:latin typeface="Lucida Sans"/>
                <a:cs typeface="Calibri" panose="020F0502020204030204"/>
              </a:rPr>
              <a:t> ONE 11(7): e0159854. doi:10.1371/journal.pone.0159854</a:t>
            </a:r>
            <a:endParaRPr lang="en-US" dirty="0"/>
          </a:p>
          <a:p>
            <a:pPr marL="100965" indent="-100965"/>
            <a:endParaRPr lang="en-US" i="1" dirty="0">
              <a:latin typeface="Calibri" panose="020F0502020204030204"/>
              <a:cs typeface="Calibri" panose="020F0502020204030204"/>
            </a:endParaRPr>
          </a:p>
          <a:p>
            <a:pPr marL="100965" indent="-100965"/>
            <a:endParaRPr lang="en-US" sz="1050" i="1" dirty="0">
              <a:latin typeface="Lucida Sans" panose="020B0602030504020204" pitchFamily="34" charset="0"/>
            </a:endParaRPr>
          </a:p>
        </p:txBody>
      </p:sp>
    </p:spTree>
    <p:extLst>
      <p:ext uri="{BB962C8B-B14F-4D97-AF65-F5344CB8AC3E}">
        <p14:creationId xmlns:p14="http://schemas.microsoft.com/office/powerpoint/2010/main" val="1301250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3B19-53EA-A98C-BFD4-222562077DE9}"/>
              </a:ext>
            </a:extLst>
          </p:cNvPr>
          <p:cNvSpPr>
            <a:spLocks noGrp="1"/>
          </p:cNvSpPr>
          <p:nvPr>
            <p:ph type="title"/>
          </p:nvPr>
        </p:nvSpPr>
        <p:spPr/>
        <p:txBody>
          <a:bodyPr>
            <a:normAutofit/>
          </a:bodyPr>
          <a:lstStyle/>
          <a:p>
            <a:r>
              <a:rPr lang="en-US" sz="2800" i="1" dirty="0">
                <a:latin typeface="Lucida Sans" panose="020B0602030504020204" pitchFamily="34" charset="0"/>
              </a:rPr>
              <a:t>Precipitating Factors and Triggers for Self-Harm</a:t>
            </a:r>
            <a:endParaRPr lang="en-US" sz="2800" dirty="0"/>
          </a:p>
        </p:txBody>
      </p:sp>
      <p:sp>
        <p:nvSpPr>
          <p:cNvPr id="3" name="Content Placeholder 2">
            <a:extLst>
              <a:ext uri="{FF2B5EF4-FFF2-40B4-BE49-F238E27FC236}">
                <a16:creationId xmlns:a16="http://schemas.microsoft.com/office/drawing/2014/main" id="{0E9207C7-5191-BDBC-03AC-7C08AF6062DD}"/>
              </a:ext>
            </a:extLst>
          </p:cNvPr>
          <p:cNvSpPr>
            <a:spLocks noGrp="1"/>
          </p:cNvSpPr>
          <p:nvPr>
            <p:ph idx="1"/>
          </p:nvPr>
        </p:nvSpPr>
        <p:spPr/>
        <p:txBody>
          <a:bodyPr/>
          <a:lstStyle/>
          <a:p>
            <a:r>
              <a:rPr lang="en-US" i="1" dirty="0">
                <a:latin typeface="Lucida Sans" panose="020B0602030504020204" pitchFamily="34" charset="0"/>
              </a:rPr>
              <a:t>From 48 different triggers identified by participants, six themes arose: </a:t>
            </a:r>
            <a:r>
              <a:rPr lang="en-US" b="1" i="1" dirty="0">
                <a:latin typeface="Lucida Sans" panose="020B0602030504020204" pitchFamily="34" charset="0"/>
              </a:rPr>
              <a:t>(1) distressing emotions, (2) sense of isolation, (3) exposure to self-harm, (4) relationship difficulties, (5) social comparison, and (6) school/work difficulties.</a:t>
            </a:r>
            <a:r>
              <a:rPr lang="en-US" i="1" dirty="0">
                <a:latin typeface="Lucida Sans" panose="020B0602030504020204" pitchFamily="34" charset="0"/>
              </a:rPr>
              <a:t> The theme of distressing emotions was described by all participants and appeared to be considered the primary trigger for urges to self-harm, along with a sense of isolation, with other themes becoming triggers by causing distressing emotions.</a:t>
            </a:r>
          </a:p>
          <a:p>
            <a:endParaRPr lang="en-US" i="1" dirty="0">
              <a:latin typeface="Lucida Sans" panose="020B0602030504020204" pitchFamily="34" charset="0"/>
            </a:endParaRPr>
          </a:p>
          <a:p>
            <a:r>
              <a:rPr lang="en-US" sz="1200" i="1" dirty="0">
                <a:latin typeface="Lucida Sans" panose="020B0602030504020204" pitchFamily="34" charset="0"/>
              </a:rPr>
              <a:t>From: </a:t>
            </a:r>
            <a:r>
              <a:rPr lang="en-US" sz="1200" dirty="0">
                <a:latin typeface="Lucida Sans" panose="020B0602030504020204" pitchFamily="34" charset="0"/>
              </a:rPr>
              <a:t>Hetrick SE, </a:t>
            </a:r>
            <a:r>
              <a:rPr lang="en-US" sz="1200" dirty="0" err="1">
                <a:latin typeface="Lucida Sans" panose="020B0602030504020204" pitchFamily="34" charset="0"/>
              </a:rPr>
              <a:t>Subasinghe</a:t>
            </a:r>
            <a:r>
              <a:rPr lang="en-US" sz="1200" dirty="0">
                <a:latin typeface="Lucida Sans" panose="020B0602030504020204" pitchFamily="34" charset="0"/>
              </a:rPr>
              <a:t> A, Anglin K, Hart L, Morgan A and Robinson J (2020) Understanding the Needs of Young People Who Engage in Self-Harm: A Qualitative Investigation</a:t>
            </a:r>
            <a:endParaRPr lang="en-US" sz="1200" i="1" dirty="0">
              <a:latin typeface="Lucida Sans" panose="020B0602030504020204" pitchFamily="34" charset="0"/>
            </a:endParaRPr>
          </a:p>
        </p:txBody>
      </p:sp>
    </p:spTree>
    <p:extLst>
      <p:ext uri="{BB962C8B-B14F-4D97-AF65-F5344CB8AC3E}">
        <p14:creationId xmlns:p14="http://schemas.microsoft.com/office/powerpoint/2010/main" val="3557492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790872" y="714962"/>
            <a:ext cx="2309394" cy="5806252"/>
          </a:xfrm>
        </p:spPr>
        <p:txBody>
          <a:bodyPr anchor="ctr">
            <a:normAutofit/>
          </a:bodyPr>
          <a:lstStyle/>
          <a:p>
            <a:r>
              <a:rPr lang="en-US" sz="3500">
                <a:latin typeface="Calibri" panose="020F0502020204030204" pitchFamily="34" charset="0"/>
              </a:rPr>
              <a:t>The Cornell research </a:t>
            </a:r>
            <a:br>
              <a:rPr lang="en-US" sz="3500">
                <a:latin typeface="Calibri" panose="020F0502020204030204" pitchFamily="34" charset="0"/>
              </a:rPr>
            </a:br>
            <a:r>
              <a:rPr lang="en-US" sz="3500">
                <a:latin typeface="Calibri" panose="020F0502020204030204" pitchFamily="34" charset="0"/>
              </a:rPr>
              <a:t>Program on Self-Injury and Recovery</a:t>
            </a:r>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68377" y="1744745"/>
            <a:ext cx="0" cy="35560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3625849" y="714962"/>
            <a:ext cx="5746644" cy="5806253"/>
          </a:xfrm>
        </p:spPr>
        <p:txBody>
          <a:bodyPr anchor="ctr">
            <a:normAutofit/>
          </a:bodyPr>
          <a:lstStyle/>
          <a:p>
            <a:r>
              <a:rPr lang="en-US" sz="2100">
                <a:latin typeface="Calibri" panose="020F0502020204030204" pitchFamily="34" charset="0"/>
                <a:hlinkClick r:id="rId2"/>
              </a:rPr>
              <a:t>www.selfinjury.bctr.cornell.edu</a:t>
            </a:r>
            <a:endParaRPr lang="en-US" sz="2100">
              <a:latin typeface="Calibri" panose="020F0502020204030204" pitchFamily="34" charset="0"/>
            </a:endParaRPr>
          </a:p>
          <a:p>
            <a:pPr marL="121918" indent="0">
              <a:buNone/>
            </a:pPr>
            <a:endParaRPr lang="en-US" sz="2100">
              <a:latin typeface="Calibri" panose="020F0502020204030204" pitchFamily="34" charset="0"/>
            </a:endParaRPr>
          </a:p>
          <a:p>
            <a:pPr marL="121918" indent="0">
              <a:buNone/>
            </a:pPr>
            <a:r>
              <a:rPr lang="en-US" sz="2100">
                <a:latin typeface="Calibri" panose="020F0502020204030204" pitchFamily="34" charset="0"/>
              </a:rPr>
              <a:t>Parents and their children interviewed from 2010-2012- a total of 55 individuals</a:t>
            </a:r>
          </a:p>
          <a:p>
            <a:pPr marL="121918" indent="0">
              <a:buNone/>
            </a:pPr>
            <a:endParaRPr lang="en-US" sz="2100">
              <a:latin typeface="Calibri" panose="020F0502020204030204" pitchFamily="34" charset="0"/>
            </a:endParaRPr>
          </a:p>
          <a:p>
            <a:pPr marL="121918" indent="0">
              <a:buNone/>
            </a:pPr>
            <a:r>
              <a:rPr lang="en-US" sz="2100">
                <a:latin typeface="Calibri" panose="020F0502020204030204" pitchFamily="34" charset="0"/>
              </a:rPr>
              <a:t>Statistics and conclusions in this report based on a small N of 10 parent-child units (ages 15-22)</a:t>
            </a:r>
          </a:p>
          <a:p>
            <a:pPr marL="121918" indent="0">
              <a:buNone/>
            </a:pPr>
            <a:endParaRPr lang="en-US" sz="2100">
              <a:latin typeface="Calibri" panose="020F0502020204030204" pitchFamily="34" charset="0"/>
            </a:endParaRPr>
          </a:p>
          <a:p>
            <a:r>
              <a:rPr lang="en-US" sz="2100">
                <a:latin typeface="Calibri" panose="020F0502020204030204" pitchFamily="34" charset="0"/>
              </a:rPr>
              <a:t>Average age of onset 13.9 according to youths and 14.3 according to parents</a:t>
            </a:r>
          </a:p>
          <a:p>
            <a:r>
              <a:rPr lang="en-US" sz="2100">
                <a:latin typeface="Calibri" panose="020F0502020204030204" pitchFamily="34" charset="0"/>
              </a:rPr>
              <a:t>Both parents and youth state disclosure at 15</a:t>
            </a:r>
          </a:p>
          <a:p>
            <a:r>
              <a:rPr lang="en-US" sz="2100">
                <a:latin typeface="Calibri" panose="020F0502020204030204" pitchFamily="34" charset="0"/>
              </a:rPr>
              <a:t>Findings suggest that parents may be unaware of the depth and breadth of their youth’s use of self-injury</a:t>
            </a:r>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7040880"/>
            <a:ext cx="10157355" cy="57912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4245537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7112000"/>
            <a:ext cx="10157355"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7038128"/>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270" y="508000"/>
            <a:ext cx="9395460" cy="66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610" y="579120"/>
            <a:ext cx="9288780" cy="646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6876950" y="710782"/>
            <a:ext cx="2749649" cy="6197600"/>
          </a:xfrm>
        </p:spPr>
        <p:txBody>
          <a:bodyPr anchor="ctr">
            <a:normAutofit/>
          </a:bodyPr>
          <a:lstStyle/>
          <a:p>
            <a:r>
              <a:rPr lang="en-US" dirty="0">
                <a:latin typeface="Calibri" panose="020F0502020204030204" pitchFamily="34" charset="0"/>
              </a:rPr>
              <a:t>Cornell Research	</a:t>
            </a: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1308743336"/>
              </p:ext>
            </p:extLst>
          </p:nvPr>
        </p:nvGraphicFramePr>
        <p:xfrm>
          <a:off x="653520" y="710847"/>
          <a:ext cx="4966230" cy="6197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514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160000" cy="7619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8" name="Rectangle 3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038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318000" y="705495"/>
            <a:ext cx="5306785" cy="1611952"/>
          </a:xfrm>
        </p:spPr>
        <p:txBody>
          <a:bodyPr>
            <a:normAutofit/>
          </a:bodyPr>
          <a:lstStyle/>
          <a:p>
            <a:r>
              <a:rPr lang="en-US">
                <a:latin typeface="Calibri" panose="020F0502020204030204" pitchFamily="34" charset="0"/>
              </a:rPr>
              <a:t>Cornell Research, cont.</a:t>
            </a:r>
          </a:p>
        </p:txBody>
      </p:sp>
      <p:pic>
        <p:nvPicPr>
          <p:cNvPr id="32" name="Picture 31" descr="Magnifying glass on clear background">
            <a:extLst>
              <a:ext uri="{FF2B5EF4-FFF2-40B4-BE49-F238E27FC236}">
                <a16:creationId xmlns:a16="http://schemas.microsoft.com/office/drawing/2014/main" id="{CC71B827-D02C-4415-6BD9-430CE1A3DF12}"/>
              </a:ext>
            </a:extLst>
          </p:cNvPr>
          <p:cNvPicPr>
            <a:picLocks noChangeAspect="1"/>
          </p:cNvPicPr>
          <p:nvPr/>
        </p:nvPicPr>
        <p:blipFill rotWithShape="1">
          <a:blip r:embed="rId2"/>
          <a:srcRect l="46048" r="20037" b="-2"/>
          <a:stretch/>
        </p:blipFill>
        <p:spPr>
          <a:xfrm>
            <a:off x="20" y="-13475"/>
            <a:ext cx="3878560" cy="7633473"/>
          </a:xfrm>
          <a:prstGeom prst="rect">
            <a:avLst/>
          </a:prstGeom>
        </p:spPr>
      </p:pic>
      <p:cxnSp>
        <p:nvCxnSpPr>
          <p:cNvPr id="40" name="Straight Connector 3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06347" y="2317447"/>
            <a:ext cx="514223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318000" y="2443237"/>
            <a:ext cx="5306785" cy="4077978"/>
          </a:xfrm>
        </p:spPr>
        <p:txBody>
          <a:bodyPr>
            <a:normAutofit/>
          </a:bodyPr>
          <a:lstStyle/>
          <a:p>
            <a:pPr marL="121918" indent="0">
              <a:buNone/>
            </a:pPr>
            <a:r>
              <a:rPr lang="en-US">
                <a:latin typeface="Calibri" panose="020F0502020204030204" pitchFamily="34" charset="0"/>
              </a:rPr>
              <a:t>“Youth reported that it was easiest for them to discuss their self-injury with their parents when the parents expressed concern, tried not to judge, and showed respect, patience, and curiosity about their experiences: ‘They try to let me know that they’re there if I want to talk or they start a conversation with me or come downstairs and visit with me.” </a:t>
            </a:r>
          </a:p>
        </p:txBody>
      </p:sp>
    </p:spTree>
    <p:extLst>
      <p:ext uri="{BB962C8B-B14F-4D97-AF65-F5344CB8AC3E}">
        <p14:creationId xmlns:p14="http://schemas.microsoft.com/office/powerpoint/2010/main" val="2791305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7112000"/>
            <a:ext cx="10157355"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7038128"/>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3" name="Straight Connector 2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6381" y="4826000"/>
            <a:ext cx="8229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5" name="Rectangle 24">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344571" y="0"/>
            <a:ext cx="3820612" cy="7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tle 2"/>
          <p:cNvSpPr>
            <a:spLocks noGrp="1"/>
          </p:cNvSpPr>
          <p:nvPr>
            <p:ph type="title"/>
          </p:nvPr>
        </p:nvSpPr>
        <p:spPr>
          <a:xfrm>
            <a:off x="6747404" y="711200"/>
            <a:ext cx="3049371" cy="3251200"/>
          </a:xfrm>
        </p:spPr>
        <p:txBody>
          <a:bodyPr vert="horz" lIns="91440" tIns="45720" rIns="91440" bIns="45720" rtlCol="0" anchor="b">
            <a:normAutofit/>
          </a:bodyPr>
          <a:lstStyle/>
          <a:p>
            <a:pPr marL="285750" indent="-285750" defTabSz="914400"/>
            <a:r>
              <a:rPr lang="en-US" sz="2700" spc="-50">
                <a:solidFill>
                  <a:srgbClr val="FFFFFF"/>
                </a:solidFill>
              </a:rPr>
              <a:t>Predictors of self-injury cessation among college students</a:t>
            </a:r>
            <a:br>
              <a:rPr lang="en-US" sz="2700" spc="-50">
                <a:solidFill>
                  <a:srgbClr val="FFFFFF"/>
                </a:solidFill>
              </a:rPr>
            </a:br>
            <a:br>
              <a:rPr lang="en-US" sz="2700" spc="-50">
                <a:solidFill>
                  <a:srgbClr val="FFFFFF"/>
                </a:solidFill>
              </a:rPr>
            </a:br>
            <a:r>
              <a:rPr lang="en-US" sz="2700" spc="-50">
                <a:solidFill>
                  <a:srgbClr val="FFFFFF"/>
                </a:solidFill>
              </a:rPr>
              <a:t>Whitlock, Prussien, and Pietrusza (2015)</a:t>
            </a:r>
          </a:p>
          <a:p>
            <a:pPr defTabSz="914400"/>
            <a:endParaRPr lang="en-US" sz="2700" spc="-50">
              <a:solidFill>
                <a:srgbClr val="FFFFFF"/>
              </a:solidFill>
            </a:endParaRPr>
          </a:p>
        </p:txBody>
      </p:sp>
      <p:sp>
        <p:nvSpPr>
          <p:cNvPr id="29" name="Rectangle 28">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7421" y="0"/>
            <a:ext cx="53340" cy="76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1"/>
          <p:cNvGraphicFramePr>
            <a:graphicFrameLocks noGrp="1"/>
          </p:cNvGraphicFramePr>
          <p:nvPr>
            <p:ph idx="1"/>
            <p:extLst>
              <p:ext uri="{D42A27DB-BD31-4B8C-83A1-F6EECF244321}">
                <p14:modId xmlns:p14="http://schemas.microsoft.com/office/powerpoint/2010/main" val="738865114"/>
              </p:ext>
            </p:extLst>
          </p:nvPr>
        </p:nvGraphicFramePr>
        <p:xfrm>
          <a:off x="653520" y="710847"/>
          <a:ext cx="4966230" cy="6197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42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7112000"/>
            <a:ext cx="10157355"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7038128"/>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270" y="508000"/>
            <a:ext cx="9395460" cy="66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610" y="579120"/>
            <a:ext cx="9288780" cy="646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5B89CF3E-5D6B-DA5E-8E07-F108AD56D809}"/>
              </a:ext>
            </a:extLst>
          </p:cNvPr>
          <p:cNvPicPr>
            <a:picLocks noChangeAspect="1"/>
          </p:cNvPicPr>
          <p:nvPr/>
        </p:nvPicPr>
        <p:blipFill>
          <a:blip r:embed="rId2"/>
          <a:stretch>
            <a:fillRect/>
          </a:stretch>
        </p:blipFill>
        <p:spPr>
          <a:xfrm>
            <a:off x="786130" y="1362102"/>
            <a:ext cx="8614410" cy="4888677"/>
          </a:xfrm>
          <a:prstGeom prst="rect">
            <a:avLst/>
          </a:prstGeom>
        </p:spPr>
      </p:pic>
    </p:spTree>
    <p:extLst>
      <p:ext uri="{BB962C8B-B14F-4D97-AF65-F5344CB8AC3E}">
        <p14:creationId xmlns:p14="http://schemas.microsoft.com/office/powerpoint/2010/main" val="3988674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7112000"/>
            <a:ext cx="10157355"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7038128"/>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270" y="508000"/>
            <a:ext cx="9395460" cy="66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610" y="579120"/>
            <a:ext cx="9288780" cy="646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3800292197"/>
              </p:ext>
            </p:extLst>
          </p:nvPr>
        </p:nvGraphicFramePr>
        <p:xfrm>
          <a:off x="1117600" y="710783"/>
          <a:ext cx="8388880" cy="619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1914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112000"/>
            <a:ext cx="1016000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57">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46595"/>
            <a:ext cx="10160000" cy="73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0" name="Straight Connector 59">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4610" y="1930938"/>
            <a:ext cx="8305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0" y="318447"/>
            <a:ext cx="8382000" cy="1611953"/>
          </a:xfrm>
        </p:spPr>
        <p:txBody>
          <a:bodyPr vert="horz" lIns="91440" tIns="45720" rIns="91440" bIns="45720" rtlCol="0" anchor="b">
            <a:normAutofit/>
          </a:bodyPr>
          <a:lstStyle/>
          <a:p>
            <a:pPr marR="0" lvl="0" indent="0" defTabSz="914400" fontAlgn="auto">
              <a:spcAft>
                <a:spcPts val="0"/>
              </a:spcAft>
              <a:buClrTx/>
              <a:buSzTx/>
              <a:tabLst/>
              <a:defRPr/>
            </a:pPr>
            <a:r>
              <a:rPr lang="en-US" sz="4800" spc="-50"/>
              <a:t>A little bit about me</a:t>
            </a:r>
          </a:p>
        </p:txBody>
      </p:sp>
      <p:graphicFrame>
        <p:nvGraphicFramePr>
          <p:cNvPr id="5" name="Text Placeholder 2"/>
          <p:cNvGraphicFramePr/>
          <p:nvPr>
            <p:extLst>
              <p:ext uri="{D42A27DB-BD31-4B8C-83A1-F6EECF244321}">
                <p14:modId xmlns:p14="http://schemas.microsoft.com/office/powerpoint/2010/main" val="3388151649"/>
              </p:ext>
            </p:extLst>
          </p:nvPr>
        </p:nvGraphicFramePr>
        <p:xfrm>
          <a:off x="914135" y="2331683"/>
          <a:ext cx="8382000" cy="4206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9227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0160000" cy="7620000"/>
          </a:xfrm>
          <a:prstGeom prst="rect">
            <a:avLst/>
          </a:prstGeom>
          <a:solidFill>
            <a:schemeClr val="bg2"/>
          </a:solidFill>
          <a:effectLst/>
        </p:spPr>
        <p:txBody>
          <a:bodyPr/>
          <a:lstStyle/>
          <a:p>
            <a:endParaRPr lang="en-US"/>
          </a:p>
        </p:txBody>
      </p:sp>
      <p:sp>
        <p:nvSpPr>
          <p:cNvPr id="12" name="Rectangle 11" title="Side bar">
            <a:extLst>
              <a:ext uri="{FF2B5EF4-FFF2-40B4-BE49-F238E27FC236}">
                <a16:creationId xmlns:a16="http://schemas.microsoft.com/office/drawing/2014/main" id="{0F90CED2-72DA-49F5-8068-294F7EEF138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412" y="417"/>
            <a:ext cx="190500" cy="76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30BC9609-A8AF-411F-A9E0-C3B93C8945C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33400" y="710782"/>
            <a:ext cx="2749649" cy="6197600"/>
          </a:xfrm>
        </p:spPr>
        <p:txBody>
          <a:bodyPr vert="horz" lIns="91440" tIns="45720" rIns="91440" bIns="45720" rtlCol="0" anchor="ctr">
            <a:normAutofit/>
          </a:bodyPr>
          <a:lstStyle/>
          <a:p>
            <a:pPr algn="ctr" defTabSz="914400"/>
            <a:r>
              <a:rPr lang="en-US" sz="4400" dirty="0"/>
              <a:t>How does AB 2246 tie in? </a:t>
            </a:r>
          </a:p>
        </p:txBody>
      </p:sp>
      <p:graphicFrame>
        <p:nvGraphicFramePr>
          <p:cNvPr id="5" name="Text Placeholder 2"/>
          <p:cNvGraphicFramePr/>
          <p:nvPr>
            <p:extLst>
              <p:ext uri="{D42A27DB-BD31-4B8C-83A1-F6EECF244321}">
                <p14:modId xmlns:p14="http://schemas.microsoft.com/office/powerpoint/2010/main" val="1670016867"/>
              </p:ext>
            </p:extLst>
          </p:nvPr>
        </p:nvGraphicFramePr>
        <p:xfrm>
          <a:off x="4084560" y="710783"/>
          <a:ext cx="5421920" cy="619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6423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5262" cy="7620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0"/>
            <a:ext cx="3375659" cy="7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10308" y="673217"/>
            <a:ext cx="2570703" cy="6273565"/>
          </a:xfrm>
        </p:spPr>
        <p:txBody>
          <a:bodyPr anchor="ctr">
            <a:normAutofit/>
          </a:bodyPr>
          <a:lstStyle/>
          <a:p>
            <a:r>
              <a:rPr lang="en-US" sz="3500">
                <a:solidFill>
                  <a:srgbClr val="FFFFFF"/>
                </a:solidFill>
              </a:rPr>
              <a:t>Immediate and Ongoing intervention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6725" y="0"/>
            <a:ext cx="53340" cy="76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3951680" y="673217"/>
            <a:ext cx="5344719" cy="6273565"/>
          </a:xfrm>
        </p:spPr>
        <p:txBody>
          <a:bodyPr anchor="ctr">
            <a:normAutofit/>
          </a:bodyPr>
          <a:lstStyle/>
          <a:p>
            <a:pPr marL="0" indent="0">
              <a:buNone/>
            </a:pPr>
            <a:r>
              <a:rPr lang="en-US" sz="1700"/>
              <a:t>A site or district protocol should be in place that determines which staff are responsible for each piece of intervention</a:t>
            </a:r>
          </a:p>
          <a:p>
            <a:pPr marL="0" indent="0">
              <a:buNone/>
            </a:pPr>
            <a:endParaRPr lang="en-US" sz="1700"/>
          </a:p>
          <a:p>
            <a:pPr marL="0" indent="0">
              <a:buNone/>
            </a:pPr>
            <a:r>
              <a:rPr lang="en-US" sz="1700"/>
              <a:t>Assess the need for medical attention </a:t>
            </a:r>
          </a:p>
          <a:p>
            <a:pPr marL="0" indent="0">
              <a:buNone/>
            </a:pPr>
            <a:r>
              <a:rPr lang="en-US" sz="1700"/>
              <a:t>Complete a suicide risk assessment*</a:t>
            </a:r>
          </a:p>
          <a:p>
            <a:pPr marL="0" indent="0">
              <a:buNone/>
            </a:pPr>
            <a:r>
              <a:rPr lang="en-US" sz="1700"/>
              <a:t>Notify parents and document</a:t>
            </a:r>
          </a:p>
          <a:p>
            <a:pPr marL="0" indent="0">
              <a:buNone/>
            </a:pPr>
            <a:r>
              <a:rPr lang="en-US" sz="1700"/>
              <a:t>Consider the contagion factor </a:t>
            </a:r>
          </a:p>
          <a:p>
            <a:pPr marL="0" indent="0">
              <a:buNone/>
            </a:pPr>
            <a:r>
              <a:rPr lang="en-US" sz="1700"/>
              <a:t>Create a communication plan between outside providers, parents, and the school site </a:t>
            </a:r>
          </a:p>
          <a:p>
            <a:pPr marL="0" indent="0">
              <a:buNone/>
            </a:pPr>
            <a:r>
              <a:rPr lang="en-US" sz="1700"/>
              <a:t>Create a plan for the for the student to follow during the day</a:t>
            </a:r>
          </a:p>
          <a:p>
            <a:pPr marL="0" indent="0">
              <a:buNone/>
            </a:pPr>
            <a:endParaRPr lang="en-US" sz="1700"/>
          </a:p>
          <a:p>
            <a:pPr marL="0" indent="0">
              <a:buNone/>
            </a:pPr>
            <a:r>
              <a:rPr lang="en-US" sz="1700"/>
              <a:t>*a 2020 study (</a:t>
            </a:r>
            <a:r>
              <a:rPr lang="en-US" sz="1700" err="1"/>
              <a:t>Pallini</a:t>
            </a:r>
            <a:r>
              <a:rPr lang="en-US" sz="1700"/>
              <a:t>, S., </a:t>
            </a:r>
            <a:r>
              <a:rPr lang="en-US" sz="1700" err="1"/>
              <a:t>Terrinoni</a:t>
            </a:r>
            <a:r>
              <a:rPr lang="en-US" sz="1700"/>
              <a:t>, A., </a:t>
            </a:r>
            <a:r>
              <a:rPr lang="en-US" sz="1700" err="1"/>
              <a:t>Iannello</a:t>
            </a:r>
            <a:r>
              <a:rPr lang="en-US" sz="1700"/>
              <a:t>, S., </a:t>
            </a:r>
            <a:r>
              <a:rPr lang="en-US" sz="1700" err="1"/>
              <a:t>Cerutti</a:t>
            </a:r>
            <a:r>
              <a:rPr lang="en-US" sz="1700"/>
              <a:t>, R., Ferrara, M., </a:t>
            </a:r>
            <a:r>
              <a:rPr lang="en-US" sz="1700" err="1"/>
              <a:t>Fantini</a:t>
            </a:r>
            <a:r>
              <a:rPr lang="en-US" sz="1700"/>
              <a:t>, F. and </a:t>
            </a:r>
            <a:r>
              <a:rPr lang="en-US" sz="1700" err="1"/>
              <a:t>Laghi</a:t>
            </a:r>
            <a:r>
              <a:rPr lang="en-US" sz="1700"/>
              <a:t>, F. (2020), Attachment‐Related Representations and Suicidal Ideations in </a:t>
            </a:r>
            <a:r>
              <a:rPr lang="en-US" sz="1700" err="1"/>
              <a:t>Nonsuicidal</a:t>
            </a:r>
            <a:r>
              <a:rPr lang="en-US" sz="1700"/>
              <a:t> Self‐Injury Adolescents with and without Suicide Attempts: A Pilot Study. Suicide Life Threat </a:t>
            </a:r>
            <a:r>
              <a:rPr lang="en-US" sz="1700" err="1"/>
              <a:t>Behav</a:t>
            </a:r>
            <a:r>
              <a:rPr lang="en-US" sz="1700"/>
              <a:t>, 50: 909-920. doi:</a:t>
            </a:r>
            <a:r>
              <a:rPr lang="en-US" sz="1700">
                <a:hlinkClick r:id="rId2"/>
              </a:rPr>
              <a:t>10.1111/sltb.12633</a:t>
            </a:r>
            <a:r>
              <a:rPr lang="en-US" sz="1700"/>
              <a:t>) underscores the higher risk for suicide attempts and completions for individuals who self injure.</a:t>
            </a:r>
          </a:p>
        </p:txBody>
      </p:sp>
    </p:spTree>
    <p:extLst>
      <p:ext uri="{BB962C8B-B14F-4D97-AF65-F5344CB8AC3E}">
        <p14:creationId xmlns:p14="http://schemas.microsoft.com/office/powerpoint/2010/main" val="1304753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160000" cy="7619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038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18000" y="705495"/>
            <a:ext cx="5306785" cy="1611952"/>
          </a:xfrm>
        </p:spPr>
        <p:txBody>
          <a:bodyPr>
            <a:normAutofit/>
          </a:bodyPr>
          <a:lstStyle/>
          <a:p>
            <a:r>
              <a:rPr lang="en-US"/>
              <a:t>Some important points</a:t>
            </a:r>
          </a:p>
        </p:txBody>
      </p:sp>
      <p:pic>
        <p:nvPicPr>
          <p:cNvPr id="14" name="Picture 13" descr="Glasses on top of a book">
            <a:extLst>
              <a:ext uri="{FF2B5EF4-FFF2-40B4-BE49-F238E27FC236}">
                <a16:creationId xmlns:a16="http://schemas.microsoft.com/office/drawing/2014/main" id="{A193357F-2C2A-9023-C1B2-86BD7A626A3E}"/>
              </a:ext>
            </a:extLst>
          </p:cNvPr>
          <p:cNvPicPr>
            <a:picLocks noChangeAspect="1"/>
          </p:cNvPicPr>
          <p:nvPr/>
        </p:nvPicPr>
        <p:blipFill rotWithShape="1">
          <a:blip r:embed="rId2"/>
          <a:srcRect l="22751" r="43605" b="-7"/>
          <a:stretch/>
        </p:blipFill>
        <p:spPr>
          <a:xfrm>
            <a:off x="20" y="-13475"/>
            <a:ext cx="3878560" cy="7633473"/>
          </a:xfrm>
          <a:prstGeom prst="rect">
            <a:avLst/>
          </a:prstGeom>
        </p:spPr>
      </p:pic>
      <p:cxnSp>
        <p:nvCxnSpPr>
          <p:cNvPr id="22" name="Straight Connector 21">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06347" y="2317447"/>
            <a:ext cx="514223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318000" y="2443237"/>
            <a:ext cx="5306785" cy="4077978"/>
          </a:xfrm>
        </p:spPr>
        <p:txBody>
          <a:bodyPr vert="horz" lIns="0" tIns="45720" rIns="0" bIns="45720" rtlCol="0">
            <a:normAutofit/>
          </a:bodyPr>
          <a:lstStyle/>
          <a:p>
            <a:pPr marL="100965" indent="-100965"/>
            <a:r>
              <a:rPr lang="en-US"/>
              <a:t>Trust your instincts, don’t ignore red flags</a:t>
            </a:r>
          </a:p>
          <a:p>
            <a:pPr marL="100965" indent="-100965"/>
            <a:r>
              <a:rPr lang="en-US"/>
              <a:t>Do not see homogenous groups of self-injurers </a:t>
            </a:r>
            <a:endParaRPr lang="en-US">
              <a:cs typeface="Calibri"/>
            </a:endParaRPr>
          </a:p>
          <a:p>
            <a:pPr marL="100965" indent="-100965"/>
            <a:r>
              <a:rPr lang="en-US"/>
              <a:t>Always refer out, but a school psychologist or counselor may provide treatment and intervention at school (focused on coping strategies, anxiety management, could use CBT manual-based therapy) </a:t>
            </a:r>
            <a:endParaRPr lang="en-US">
              <a:cs typeface="Calibri"/>
            </a:endParaRPr>
          </a:p>
          <a:p>
            <a:pPr marL="100965" indent="-100965"/>
            <a:r>
              <a:rPr lang="en-US"/>
              <a:t>Set calendar reminders to check in with students and families who you are not seeing regularly.</a:t>
            </a:r>
            <a:endParaRPr lang="en-US">
              <a:cs typeface="Calibri"/>
            </a:endParaRPr>
          </a:p>
        </p:txBody>
      </p:sp>
    </p:spTree>
    <p:extLst>
      <p:ext uri="{BB962C8B-B14F-4D97-AF65-F5344CB8AC3E}">
        <p14:creationId xmlns:p14="http://schemas.microsoft.com/office/powerpoint/2010/main" val="422516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Shape 66"/>
        <p:cNvGrpSpPr/>
        <p:nvPr/>
      </p:nvGrpSpPr>
      <p:grpSpPr>
        <a:xfrm>
          <a:off x="0" y="0"/>
          <a:ext cx="0" cy="0"/>
          <a:chOff x="0" y="0"/>
          <a:chExt cx="0" cy="0"/>
        </a:xfrm>
      </p:grpSpPr>
      <p:sp>
        <p:nvSpPr>
          <p:cNvPr id="82" name="Rectangle 81">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112000"/>
            <a:ext cx="1016000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4" name="Rectangle 83">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38128"/>
            <a:ext cx="10160000" cy="73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86" name="Straight Connector 85">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4610" y="1930938"/>
            <a:ext cx="8305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27CAB8F-A0BA-4128-8B2F-EC1879A167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4610" y="1930938"/>
            <a:ext cx="830580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67" name="Shape 67"/>
          <p:cNvSpPr txBox="1">
            <a:spLocks noGrp="1"/>
          </p:cNvSpPr>
          <p:nvPr>
            <p:ph type="title" idx="4294967295"/>
          </p:nvPr>
        </p:nvSpPr>
        <p:spPr>
          <a:xfrm>
            <a:off x="914400" y="318447"/>
            <a:ext cx="8382000" cy="1611953"/>
          </a:xfrm>
          <a:prstGeom prst="rect">
            <a:avLst/>
          </a:prstGeom>
        </p:spPr>
        <p:txBody>
          <a:bodyPr vert="horz" lIns="91440" tIns="45720" rIns="91440" bIns="45720" rtlCol="0" anchor="b" anchorCtr="0">
            <a:normAutofit/>
          </a:bodyPr>
          <a:lstStyle/>
          <a:p>
            <a:pPr defTabSz="914400"/>
            <a:r>
              <a:rPr lang="en-US" sz="4800" kern="1200" spc="-50" baseline="0" dirty="0">
                <a:solidFill>
                  <a:schemeClr val="tx1">
                    <a:lumMod val="75000"/>
                    <a:lumOff val="25000"/>
                  </a:schemeClr>
                </a:solidFill>
                <a:latin typeface="+mj-lt"/>
                <a:ea typeface="+mj-ea"/>
                <a:cs typeface="+mj-cs"/>
                <a:sym typeface="Arial"/>
              </a:rPr>
              <a:t>RESOURCE: EducatorsAndSelfInjury.com</a:t>
            </a:r>
          </a:p>
        </p:txBody>
      </p:sp>
      <p:sp>
        <p:nvSpPr>
          <p:cNvPr id="90" name="Rectangle 89">
            <a:extLst>
              <a:ext uri="{FF2B5EF4-FFF2-40B4-BE49-F238E27FC236}">
                <a16:creationId xmlns:a16="http://schemas.microsoft.com/office/drawing/2014/main" id="{C672EAF5-5470-4BA7-B932-B6C0D09E7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7038128"/>
            <a:ext cx="10159988" cy="7387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2" name="Rectangle 91">
            <a:extLst>
              <a:ext uri="{FF2B5EF4-FFF2-40B4-BE49-F238E27FC236}">
                <a16:creationId xmlns:a16="http://schemas.microsoft.com/office/drawing/2014/main" id="{94620B5C-0452-4C14-93BC-D29D4DD20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112000"/>
            <a:ext cx="10160000" cy="50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70" name="Shape 68"/>
          <p:cNvGraphicFramePr/>
          <p:nvPr>
            <p:extLst>
              <p:ext uri="{D42A27DB-BD31-4B8C-83A1-F6EECF244321}">
                <p14:modId xmlns:p14="http://schemas.microsoft.com/office/powerpoint/2010/main" val="2933236502"/>
              </p:ext>
            </p:extLst>
          </p:nvPr>
        </p:nvGraphicFramePr>
        <p:xfrm>
          <a:off x="914400" y="2050815"/>
          <a:ext cx="83820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12990056"/>
      </p:ext>
    </p:extLst>
  </p:cSld>
  <p:clrMapOvr>
    <a:overrideClrMapping bg1="dk1" tx1="lt1" bg2="dk2" tx2="lt2" accent1="accent1" accent2="accent2" accent3="accent3" accent4="accent4" accent5="accent5" accent6="accent6" hlink="hlink" folHlink="folHlink"/>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
        <p:cNvGrpSpPr/>
        <p:nvPr/>
      </p:nvGrpSpPr>
      <p:grpSpPr>
        <a:xfrm>
          <a:off x="0" y="0"/>
          <a:ext cx="0" cy="0"/>
          <a:chOff x="0" y="0"/>
          <a:chExt cx="0" cy="0"/>
        </a:xfrm>
      </p:grpSpPr>
      <p:sp>
        <p:nvSpPr>
          <p:cNvPr id="163" name="Rectangle 162">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7112000"/>
            <a:ext cx="10157355"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Rectangle 164">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7038128"/>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7" name="Straight Connector 166">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6381" y="4826000"/>
            <a:ext cx="8229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9" name="Rectangle 168">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544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255" y="5503333"/>
            <a:ext cx="10157460" cy="2116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Shape 73"/>
          <p:cNvSpPr txBox="1">
            <a:spLocks noGrp="1"/>
          </p:cNvSpPr>
          <p:nvPr>
            <p:ph type="title" idx="4294967295"/>
          </p:nvPr>
        </p:nvSpPr>
        <p:spPr>
          <a:xfrm>
            <a:off x="887664" y="5689600"/>
            <a:ext cx="8382000" cy="914400"/>
          </a:xfrm>
          <a:prstGeom prst="rect">
            <a:avLst/>
          </a:prstGeom>
        </p:spPr>
        <p:txBody>
          <a:bodyPr vert="horz" lIns="91440" tIns="45720" rIns="91440" bIns="45720" rtlCol="0" anchor="b" anchorCtr="0">
            <a:normAutofit/>
          </a:bodyPr>
          <a:lstStyle/>
          <a:p>
            <a:pPr defTabSz="914400"/>
            <a:r>
              <a:rPr lang="en-US" sz="3500" cap="all" spc="-50">
                <a:solidFill>
                  <a:srgbClr val="FFFFFF"/>
                </a:solidFill>
                <a:sym typeface="Arial"/>
              </a:rPr>
              <a:t>EducatorsAndSelfInjury.com</a:t>
            </a:r>
          </a:p>
        </p:txBody>
      </p:sp>
      <p:pic>
        <p:nvPicPr>
          <p:cNvPr id="2" name="Picture 1" descr="A screenshot of a web page&#10;&#10;Description automatically generated">
            <a:extLst>
              <a:ext uri="{FF2B5EF4-FFF2-40B4-BE49-F238E27FC236}">
                <a16:creationId xmlns:a16="http://schemas.microsoft.com/office/drawing/2014/main" id="{EAF6D850-71CE-3B2E-281D-80B76D3F6A22}"/>
              </a:ext>
            </a:extLst>
          </p:cNvPr>
          <p:cNvPicPr>
            <a:picLocks noChangeAspect="1"/>
          </p:cNvPicPr>
          <p:nvPr/>
        </p:nvPicPr>
        <p:blipFill>
          <a:blip r:embed="rId3"/>
          <a:stretch>
            <a:fillRect/>
          </a:stretch>
        </p:blipFill>
        <p:spPr>
          <a:xfrm>
            <a:off x="1474492" y="715042"/>
            <a:ext cx="7211932" cy="4020651"/>
          </a:xfrm>
          <a:prstGeom prst="rect">
            <a:avLst/>
          </a:prstGeom>
        </p:spPr>
      </p:pic>
      <p:sp>
        <p:nvSpPr>
          <p:cNvPr id="173" name="Rectangle 172">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5" y="5451306"/>
            <a:ext cx="10157460"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9127659"/>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8"/>
        <p:cNvGrpSpPr/>
        <p:nvPr/>
      </p:nvGrpSpPr>
      <p:grpSpPr>
        <a:xfrm>
          <a:off x="0" y="0"/>
          <a:ext cx="0" cy="0"/>
          <a:chOff x="0" y="0"/>
          <a:chExt cx="0" cy="0"/>
        </a:xfrm>
      </p:grpSpPr>
      <p:sp>
        <p:nvSpPr>
          <p:cNvPr id="142" name="Rectangle 141">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510" y="533400"/>
            <a:ext cx="9364980" cy="6553200"/>
          </a:xfrm>
          <a:prstGeom prst="rect">
            <a:avLst/>
          </a:prstGeom>
          <a:solidFill>
            <a:schemeClr val="bg1"/>
          </a:solidFill>
          <a:ln w="22225">
            <a:solidFill>
              <a:srgbClr val="6D1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web page&#10;&#10;Description automatically generated">
            <a:extLst>
              <a:ext uri="{FF2B5EF4-FFF2-40B4-BE49-F238E27FC236}">
                <a16:creationId xmlns:a16="http://schemas.microsoft.com/office/drawing/2014/main" id="{92B16728-0516-1489-0F69-13A96CB60FFD}"/>
              </a:ext>
            </a:extLst>
          </p:cNvPr>
          <p:cNvPicPr>
            <a:picLocks noChangeAspect="1"/>
          </p:cNvPicPr>
          <p:nvPr/>
        </p:nvPicPr>
        <p:blipFill>
          <a:blip r:embed="rId3"/>
          <a:stretch>
            <a:fillRect/>
          </a:stretch>
        </p:blipFill>
        <p:spPr>
          <a:xfrm>
            <a:off x="670278" y="1361073"/>
            <a:ext cx="8814787" cy="4892206"/>
          </a:xfrm>
          <a:prstGeom prst="rect">
            <a:avLst/>
          </a:prstGeom>
        </p:spPr>
      </p:pic>
    </p:spTree>
    <p:extLst>
      <p:ext uri="{BB962C8B-B14F-4D97-AF65-F5344CB8AC3E}">
        <p14:creationId xmlns:p14="http://schemas.microsoft.com/office/powerpoint/2010/main" val="83270927"/>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3"/>
        <p:cNvGrpSpPr/>
        <p:nvPr/>
      </p:nvGrpSpPr>
      <p:grpSpPr>
        <a:xfrm>
          <a:off x="0" y="0"/>
          <a:ext cx="0" cy="0"/>
          <a:chOff x="0" y="0"/>
          <a:chExt cx="0" cy="0"/>
        </a:xfrm>
      </p:grpSpPr>
      <p:sp>
        <p:nvSpPr>
          <p:cNvPr id="78" name="Rectangle 77">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rgbClr val="514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0" name="Rectangle 79">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510" y="533400"/>
            <a:ext cx="936498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web page&#10;&#10;Description automatically generated">
            <a:extLst>
              <a:ext uri="{FF2B5EF4-FFF2-40B4-BE49-F238E27FC236}">
                <a16:creationId xmlns:a16="http://schemas.microsoft.com/office/drawing/2014/main" id="{6BFF4BAC-B21A-8238-C983-98D51ACF339E}"/>
              </a:ext>
            </a:extLst>
          </p:cNvPr>
          <p:cNvPicPr>
            <a:picLocks noChangeAspect="1"/>
          </p:cNvPicPr>
          <p:nvPr/>
        </p:nvPicPr>
        <p:blipFill>
          <a:blip r:embed="rId3"/>
          <a:stretch>
            <a:fillRect/>
          </a:stretch>
        </p:blipFill>
        <p:spPr>
          <a:xfrm>
            <a:off x="665620" y="1381412"/>
            <a:ext cx="8828759" cy="4877889"/>
          </a:xfrm>
          <a:prstGeom prst="rect">
            <a:avLst/>
          </a:prstGeom>
        </p:spPr>
      </p:pic>
    </p:spTree>
    <p:extLst>
      <p:ext uri="{BB962C8B-B14F-4D97-AF65-F5344CB8AC3E}">
        <p14:creationId xmlns:p14="http://schemas.microsoft.com/office/powerpoint/2010/main" val="149456542"/>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32" name="Rectangle 413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7112000"/>
            <a:ext cx="10157355"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33" name="Rectangle 4132">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7038128"/>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34" name="Rectangle 413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5" name="Rectangle 413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270" y="508000"/>
            <a:ext cx="9395460" cy="660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6" name="Rectangle 413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610" y="579120"/>
            <a:ext cx="9288780" cy="64617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reenshot of a web page&#10;&#10;Description automatically generated">
            <a:extLst>
              <a:ext uri="{FF2B5EF4-FFF2-40B4-BE49-F238E27FC236}">
                <a16:creationId xmlns:a16="http://schemas.microsoft.com/office/drawing/2014/main" id="{4249409F-C599-C04F-46BC-95FB5D7CAC1D}"/>
              </a:ext>
            </a:extLst>
          </p:cNvPr>
          <p:cNvPicPr>
            <a:picLocks noGrp="1" noChangeAspect="1"/>
          </p:cNvPicPr>
          <p:nvPr>
            <p:ph idx="1"/>
          </p:nvPr>
        </p:nvPicPr>
        <p:blipFill>
          <a:blip r:embed="rId2"/>
          <a:stretch>
            <a:fillRect/>
          </a:stretch>
        </p:blipFill>
        <p:spPr>
          <a:xfrm>
            <a:off x="786130" y="1491318"/>
            <a:ext cx="8614410" cy="4630245"/>
          </a:xfrm>
          <a:prstGeom prst="rect">
            <a:avLst/>
          </a:prstGeom>
        </p:spPr>
      </p:pic>
    </p:spTree>
    <p:extLst>
      <p:ext uri="{BB962C8B-B14F-4D97-AF65-F5344CB8AC3E}">
        <p14:creationId xmlns:p14="http://schemas.microsoft.com/office/powerpoint/2010/main" val="2207235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 name="Rectangle 154">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7112000"/>
            <a:ext cx="10157355"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Rectangle 156">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7038128"/>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Rectangle 158">
            <a:extLst>
              <a:ext uri="{FF2B5EF4-FFF2-40B4-BE49-F238E27FC236}">
                <a16:creationId xmlns:a16="http://schemas.microsoft.com/office/drawing/2014/main" id="{CDD85225-4221-4672-B1DE-C34BFFF5F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rgbClr val="644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website&#10;&#10;Description automatically generated">
            <a:extLst>
              <a:ext uri="{FF2B5EF4-FFF2-40B4-BE49-F238E27FC236}">
                <a16:creationId xmlns:a16="http://schemas.microsoft.com/office/drawing/2014/main" id="{DDA714EF-7831-936C-7700-C36F9AF3CBB5}"/>
              </a:ext>
            </a:extLst>
          </p:cNvPr>
          <p:cNvPicPr>
            <a:picLocks noChangeAspect="1"/>
          </p:cNvPicPr>
          <p:nvPr/>
        </p:nvPicPr>
        <p:blipFill rotWithShape="1">
          <a:blip r:embed="rId2"/>
          <a:srcRect l="9507" r="1675" b="1"/>
          <a:stretch/>
        </p:blipFill>
        <p:spPr>
          <a:xfrm>
            <a:off x="536222" y="714963"/>
            <a:ext cx="9087555" cy="6190073"/>
          </a:xfrm>
          <a:prstGeom prst="rect">
            <a:avLst/>
          </a:prstGeom>
        </p:spPr>
      </p:pic>
      <p:sp>
        <p:nvSpPr>
          <p:cNvPr id="161" name="Rectangle 160">
            <a:extLst>
              <a:ext uri="{FF2B5EF4-FFF2-40B4-BE49-F238E27FC236}">
                <a16:creationId xmlns:a16="http://schemas.microsoft.com/office/drawing/2014/main" id="{6FB55C46-EDB8-4EC2-AD52-94B111D3A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510" y="533400"/>
            <a:ext cx="9364980" cy="655320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738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7112000"/>
            <a:ext cx="10157355"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7038128"/>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2" name="Straight Connector 41">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6381" y="4826000"/>
            <a:ext cx="82296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Two people holding hands while sitting on a bench">
            <a:extLst>
              <a:ext uri="{FF2B5EF4-FFF2-40B4-BE49-F238E27FC236}">
                <a16:creationId xmlns:a16="http://schemas.microsoft.com/office/drawing/2014/main" id="{7E90F73E-6437-3495-FDA4-D356318E4949}"/>
              </a:ext>
            </a:extLst>
          </p:cNvPr>
          <p:cNvPicPr>
            <a:picLocks noChangeAspect="1"/>
          </p:cNvPicPr>
          <p:nvPr/>
        </p:nvPicPr>
        <p:blipFill rotWithShape="1">
          <a:blip r:embed="rId2">
            <a:duotone>
              <a:prstClr val="black"/>
              <a:schemeClr val="tx2">
                <a:tint val="45000"/>
                <a:satMod val="400000"/>
              </a:schemeClr>
            </a:duotone>
            <a:alphaModFix amt="40000"/>
          </a:blip>
          <a:srcRect l="2227" r="9108" b="1"/>
          <a:stretch/>
        </p:blipFill>
        <p:spPr>
          <a:xfrm>
            <a:off x="20" y="10"/>
            <a:ext cx="10159980" cy="7619990"/>
          </a:xfrm>
          <a:prstGeom prst="rect">
            <a:avLst/>
          </a:prstGeom>
        </p:spPr>
      </p:pic>
      <p:sp>
        <p:nvSpPr>
          <p:cNvPr id="2" name="Title 1"/>
          <p:cNvSpPr>
            <a:spLocks noGrp="1"/>
          </p:cNvSpPr>
          <p:nvPr>
            <p:ph type="title"/>
          </p:nvPr>
        </p:nvSpPr>
        <p:spPr>
          <a:xfrm>
            <a:off x="914400" y="843280"/>
            <a:ext cx="8382000" cy="3962400"/>
          </a:xfrm>
        </p:spPr>
        <p:txBody>
          <a:bodyPr vert="horz" lIns="91440" tIns="45720" rIns="91440" bIns="45720" rtlCol="0" anchor="b">
            <a:normAutofit/>
          </a:bodyPr>
          <a:lstStyle/>
          <a:p>
            <a:pPr defTabSz="914400"/>
            <a:r>
              <a:rPr lang="en-US" sz="8000" spc="-50" dirty="0"/>
              <a:t>Stress, depression, and anxiety in teens</a:t>
            </a:r>
          </a:p>
        </p:txBody>
      </p:sp>
      <p:cxnSp>
        <p:nvCxnSpPr>
          <p:cNvPr id="44" name="Straight Connector 43">
            <a:extLst>
              <a:ext uri="{FF2B5EF4-FFF2-40B4-BE49-F238E27FC236}">
                <a16:creationId xmlns:a16="http://schemas.microsoft.com/office/drawing/2014/main" id="{E6E50488-8E5E-4E36-9763-092234CAED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6381" y="4826000"/>
            <a:ext cx="822960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B9E780F8-2452-4595-A281-E594BA83D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7038128"/>
            <a:ext cx="10159988" cy="7387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A917F44A-7774-4C79-BEDC-0CC73C8C0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112000"/>
            <a:ext cx="10160000" cy="50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6468671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
        <p:cNvGrpSpPr/>
        <p:nvPr/>
      </p:nvGrpSpPr>
      <p:grpSpPr>
        <a:xfrm>
          <a:off x="0" y="0"/>
          <a:ext cx="0" cy="0"/>
          <a:chOff x="0" y="0"/>
          <a:chExt cx="0" cy="0"/>
        </a:xfrm>
      </p:grpSpPr>
      <p:sp>
        <p:nvSpPr>
          <p:cNvPr id="57" name="Rectangle 56">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112000"/>
            <a:ext cx="1016000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9" name="Rectangle 58">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38128"/>
            <a:ext cx="10160000" cy="73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1" name="Straight Connector 60">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4610" y="1930938"/>
            <a:ext cx="8305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3" name="Rectangle 62">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7970" y="355600"/>
            <a:ext cx="9624060" cy="690880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hape 25"/>
          <p:cNvSpPr txBox="1">
            <a:spLocks noGrp="1"/>
          </p:cNvSpPr>
          <p:nvPr>
            <p:ph type="title" idx="4294967295"/>
          </p:nvPr>
        </p:nvSpPr>
        <p:spPr>
          <a:xfrm>
            <a:off x="804191" y="1071107"/>
            <a:ext cx="2712243" cy="5487068"/>
          </a:xfrm>
          <a:prstGeom prst="rect">
            <a:avLst/>
          </a:prstGeom>
        </p:spPr>
        <p:txBody>
          <a:bodyPr vert="horz" lIns="91440" tIns="45720" rIns="91440" bIns="45720" rtlCol="0" anchor="ctr" anchorCtr="0">
            <a:normAutofit/>
          </a:bodyPr>
          <a:lstStyle/>
          <a:p>
            <a:pPr algn="r" defTabSz="914400"/>
            <a:r>
              <a:rPr lang="en-US" sz="3200" spc="-50" dirty="0">
                <a:latin typeface="Lucida Sans" panose="020B0602030504020204" pitchFamily="34" charset="0"/>
                <a:sym typeface="Arial"/>
              </a:rPr>
              <a:t>Non-suicidal Self-Injury:</a:t>
            </a:r>
            <a:br>
              <a:rPr lang="en-US" sz="3200" spc="-50" dirty="0">
                <a:latin typeface="Lucida Sans" panose="020B0602030504020204" pitchFamily="34" charset="0"/>
                <a:sym typeface="Arial"/>
              </a:rPr>
            </a:br>
            <a:r>
              <a:rPr lang="en-US" sz="3200" spc="-50" dirty="0">
                <a:latin typeface="Lucida Sans" panose="020B0602030504020204" pitchFamily="34" charset="0"/>
                <a:sym typeface="Arial"/>
              </a:rPr>
              <a:t>Definition</a:t>
            </a:r>
          </a:p>
        </p:txBody>
      </p:sp>
      <p:cxnSp>
        <p:nvCxnSpPr>
          <p:cNvPr id="67" name="Straight Connector 66">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5209" y="2285998"/>
            <a:ext cx="0" cy="3048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Shape 26"/>
          <p:cNvSpPr txBox="1"/>
          <p:nvPr/>
        </p:nvSpPr>
        <p:spPr>
          <a:xfrm>
            <a:off x="4279068" y="1070563"/>
            <a:ext cx="5112581" cy="5487612"/>
          </a:xfrm>
          <a:prstGeom prst="rect">
            <a:avLst/>
          </a:prstGeom>
        </p:spPr>
        <p:txBody>
          <a:bodyPr vert="horz" lIns="0" tIns="45720" rIns="0" bIns="45720" rtlCol="0" anchor="ctr" anchorCtr="0">
            <a:normAutofit/>
          </a:bodyPr>
          <a:lstStyle/>
          <a:p>
            <a:pPr indent="-384048">
              <a:lnSpc>
                <a:spcPct val="90000"/>
              </a:lnSpc>
              <a:spcAft>
                <a:spcPts val="200"/>
              </a:spcAft>
              <a:buClr>
                <a:schemeClr val="accent1"/>
              </a:buClr>
              <a:buFont typeface="Calibri" panose="020F0502020204030204" pitchFamily="34" charset="0"/>
            </a:pPr>
            <a:r>
              <a:rPr lang="en-US" sz="2000" i="1" dirty="0">
                <a:latin typeface="Lucida Sans" panose="020B0602030504020204" pitchFamily="34" charset="0"/>
              </a:rPr>
              <a:t>Non‐suicidal self‐injury (NSSI) is the deliberate damage to one's body tissue in the absence of suicidal intent (NSSI; International Society for the Study of Self‐Injury, 2018). NSSI can include cutting or scratching the skin, although the range of behaviors is diverse (</a:t>
            </a:r>
            <a:r>
              <a:rPr lang="en-US" sz="2000" i="1" dirty="0" err="1">
                <a:latin typeface="Lucida Sans" panose="020B0602030504020204" pitchFamily="34" charset="0"/>
              </a:rPr>
              <a:t>Swannell</a:t>
            </a:r>
            <a:r>
              <a:rPr lang="en-US" sz="2000" i="1" dirty="0">
                <a:latin typeface="Lucida Sans" panose="020B0602030504020204" pitchFamily="34" charset="0"/>
              </a:rPr>
              <a:t> et al., 2014). Individuals commonly report engaging in NSSI as a means of regulating particularly intense or unwanted emotions (Taylor et al., 2018). </a:t>
            </a:r>
          </a:p>
          <a:p>
            <a:pPr indent="-384048">
              <a:lnSpc>
                <a:spcPct val="90000"/>
              </a:lnSpc>
              <a:spcAft>
                <a:spcPts val="200"/>
              </a:spcAft>
              <a:buClr>
                <a:schemeClr val="accent1"/>
              </a:buClr>
              <a:buFont typeface="Calibri" panose="020F0502020204030204" pitchFamily="34" charset="0"/>
            </a:pPr>
            <a:endParaRPr lang="en-US" sz="2000" i="1" kern="1200" dirty="0">
              <a:solidFill>
                <a:schemeClr val="tx1">
                  <a:lumMod val="75000"/>
                  <a:lumOff val="25000"/>
                </a:schemeClr>
              </a:solidFill>
              <a:latin typeface="Lucida Sans" panose="020B0602030504020204" pitchFamily="34" charset="0"/>
              <a:ea typeface="+mn-ea"/>
              <a:cs typeface="+mn-cs"/>
            </a:endParaRPr>
          </a:p>
          <a:p>
            <a:pPr indent="-384048">
              <a:lnSpc>
                <a:spcPct val="90000"/>
              </a:lnSpc>
              <a:spcAft>
                <a:spcPts val="200"/>
              </a:spcAft>
              <a:buClr>
                <a:schemeClr val="accent1"/>
              </a:buClr>
              <a:buFont typeface="Calibri" panose="020F0502020204030204" pitchFamily="34" charset="0"/>
            </a:pPr>
            <a:r>
              <a:rPr lang="en-US" i="1" kern="1200" dirty="0">
                <a:solidFill>
                  <a:schemeClr val="tx1">
                    <a:lumMod val="75000"/>
                    <a:lumOff val="25000"/>
                  </a:schemeClr>
                </a:solidFill>
                <a:latin typeface="Lucida Sans" panose="020B0602030504020204" pitchFamily="34" charset="0"/>
                <a:ea typeface="+mn-ea"/>
                <a:cs typeface="+mn-cs"/>
              </a:rPr>
              <a:t>Quoted from: </a:t>
            </a:r>
            <a:r>
              <a:rPr lang="en-US" dirty="0">
                <a:latin typeface="Lucida Sans" panose="020B0602030504020204" pitchFamily="34" charset="0"/>
              </a:rPr>
              <a:t>Modeling pathways to non‐suicidal self‐injury: The roles of perfectionism, negative affect, rumination, and attention control- </a:t>
            </a:r>
            <a:r>
              <a:rPr lang="en-US" dirty="0" err="1">
                <a:latin typeface="Lucida Sans" panose="020B0602030504020204" pitchFamily="34" charset="0"/>
              </a:rPr>
              <a:t>Tonta</a:t>
            </a:r>
            <a:r>
              <a:rPr lang="en-US" dirty="0">
                <a:latin typeface="Lucida Sans" panose="020B0602030504020204" pitchFamily="34" charset="0"/>
              </a:rPr>
              <a:t>, et.al</a:t>
            </a:r>
            <a:endParaRPr lang="en-US" i="1" kern="1200" dirty="0">
              <a:solidFill>
                <a:schemeClr val="tx1">
                  <a:lumMod val="75000"/>
                  <a:lumOff val="25000"/>
                </a:schemeClr>
              </a:solidFill>
              <a:latin typeface="Lucida Sans" panose="020B0602030504020204" pitchFamily="34" charset="0"/>
              <a:ea typeface="+mn-ea"/>
              <a:cs typeface="+mn-cs"/>
            </a:endParaRPr>
          </a:p>
        </p:txBody>
      </p:sp>
    </p:spTree>
    <p:extLst>
      <p:ext uri="{BB962C8B-B14F-4D97-AF65-F5344CB8AC3E}">
        <p14:creationId xmlns:p14="http://schemas.microsoft.com/office/powerpoint/2010/main" val="1337208636"/>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7112000"/>
            <a:ext cx="10157355"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7038128"/>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12">
            <a:extLst>
              <a:ext uri="{FF2B5EF4-FFF2-40B4-BE49-F238E27FC236}">
                <a16:creationId xmlns:a16="http://schemas.microsoft.com/office/drawing/2014/main" id="{BCD2D517-BC35-4439-AC31-06DF764F25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rgbClr val="394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14">
            <a:extLst>
              <a:ext uri="{FF2B5EF4-FFF2-40B4-BE49-F238E27FC236}">
                <a16:creationId xmlns:a16="http://schemas.microsoft.com/office/drawing/2014/main" id="{2DD3F846-0483-40F5-A881-0C1AD2A0C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510" y="533400"/>
            <a:ext cx="936498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Text&#10;&#10;Description automatically generated">
            <a:extLst>
              <a:ext uri="{FF2B5EF4-FFF2-40B4-BE49-F238E27FC236}">
                <a16:creationId xmlns:a16="http://schemas.microsoft.com/office/drawing/2014/main" id="{BA81B13F-4EA7-B019-8D11-1014D9C3FA35}"/>
              </a:ext>
            </a:extLst>
          </p:cNvPr>
          <p:cNvPicPr>
            <a:picLocks noChangeAspect="1"/>
          </p:cNvPicPr>
          <p:nvPr/>
        </p:nvPicPr>
        <p:blipFill>
          <a:blip r:embed="rId2"/>
          <a:stretch>
            <a:fillRect/>
          </a:stretch>
        </p:blipFill>
        <p:spPr>
          <a:xfrm>
            <a:off x="665620" y="1193801"/>
            <a:ext cx="8828759" cy="5253110"/>
          </a:xfrm>
          <a:prstGeom prst="rect">
            <a:avLst/>
          </a:prstGeom>
        </p:spPr>
      </p:pic>
    </p:spTree>
    <p:extLst>
      <p:ext uri="{BB962C8B-B14F-4D97-AF65-F5344CB8AC3E}">
        <p14:creationId xmlns:p14="http://schemas.microsoft.com/office/powerpoint/2010/main" val="1393246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7112000"/>
            <a:ext cx="10157355"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7038128"/>
            <a:ext cx="10157354" cy="71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510" y="533400"/>
            <a:ext cx="9364980" cy="6553200"/>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Contributors to stress and anxiety</a:t>
            </a:r>
          </a:p>
        </p:txBody>
      </p:sp>
      <p:graphicFrame>
        <p:nvGraphicFramePr>
          <p:cNvPr id="4" name="Content Placeholder 2"/>
          <p:cNvGraphicFramePr>
            <a:graphicFrameLocks noGrp="1"/>
          </p:cNvGraphicFramePr>
          <p:nvPr>
            <p:ph idx="1"/>
            <p:extLst>
              <p:ext uri="{D42A27DB-BD31-4B8C-83A1-F6EECF244321}">
                <p14:modId xmlns:p14="http://schemas.microsoft.com/office/powerpoint/2010/main" val="2845536755"/>
              </p:ext>
            </p:extLst>
          </p:nvPr>
        </p:nvGraphicFramePr>
        <p:xfrm>
          <a:off x="914400" y="2051050"/>
          <a:ext cx="83820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8274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Contributors to stress and anxiety</a:t>
            </a:r>
          </a:p>
        </p:txBody>
      </p:sp>
      <p:sp>
        <p:nvSpPr>
          <p:cNvPr id="3" name="Content Placeholder 2"/>
          <p:cNvSpPr>
            <a:spLocks noGrp="1"/>
          </p:cNvSpPr>
          <p:nvPr>
            <p:ph idx="1"/>
          </p:nvPr>
        </p:nvSpPr>
        <p:spPr/>
        <p:txBody>
          <a:bodyPr>
            <a:normAutofit/>
          </a:bodyPr>
          <a:lstStyle/>
          <a:p>
            <a:pPr lvl="0"/>
            <a:r>
              <a:rPr lang="en-US" dirty="0"/>
              <a:t>TV, Netflix, HULU, Facebook, Snapchat, </a:t>
            </a:r>
            <a:r>
              <a:rPr lang="en-US" dirty="0" err="1"/>
              <a:t>Instragram</a:t>
            </a:r>
            <a:r>
              <a:rPr lang="en-US" dirty="0"/>
              <a:t>  </a:t>
            </a:r>
          </a:p>
          <a:p>
            <a:pPr lvl="0"/>
            <a:r>
              <a:rPr lang="en-US" dirty="0"/>
              <a:t>Not enough face to face time with adults and therefore: lack of training and role-modeling in two key areas- social interaction and emotional regulation/coping (adult to child ratio too high from infanthood onward). </a:t>
            </a:r>
          </a:p>
          <a:p>
            <a:pPr lvl="0"/>
            <a:r>
              <a:rPr lang="en-US" dirty="0"/>
              <a:t>Please consider watching Dr. Bruce Perry: </a:t>
            </a:r>
            <a:r>
              <a:rPr lang="en-US" dirty="0">
                <a:hlinkClick r:id="rId2"/>
              </a:rPr>
              <a:t>https://www.youtube.com/watch?v=vkJwFRAwDNE</a:t>
            </a:r>
            <a:r>
              <a:rPr lang="en-US" dirty="0"/>
              <a:t> and a variety of other videos you can find by googling his name. </a:t>
            </a:r>
          </a:p>
          <a:p>
            <a:pPr lvl="0"/>
            <a:r>
              <a:rPr lang="en-US" dirty="0">
                <a:hlinkClick r:id="rId3"/>
              </a:rPr>
              <a:t>http://childtrauma.org/</a:t>
            </a:r>
            <a:r>
              <a:rPr lang="en-US" dirty="0"/>
              <a:t> </a:t>
            </a:r>
          </a:p>
          <a:p>
            <a:endParaRPr lang="en-US" dirty="0"/>
          </a:p>
        </p:txBody>
      </p:sp>
    </p:spTree>
    <p:extLst>
      <p:ext uri="{BB962C8B-B14F-4D97-AF65-F5344CB8AC3E}">
        <p14:creationId xmlns:p14="http://schemas.microsoft.com/office/powerpoint/2010/main" val="3644626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21" y="1445956"/>
            <a:ext cx="8176279" cy="5640643"/>
          </a:xfrm>
        </p:spPr>
        <p:txBody>
          <a:bodyPr anchor="ctr">
            <a:normAutofit/>
          </a:bodyPr>
          <a:lstStyle/>
          <a:p>
            <a:r>
              <a:rPr lang="en-US" dirty="0"/>
              <a:t>What helps?</a:t>
            </a:r>
            <a:br>
              <a:rPr lang="en-US" dirty="0"/>
            </a:br>
            <a:br>
              <a:rPr lang="en-US" dirty="0"/>
            </a:br>
            <a:endParaRPr lang="en-US" dirty="0"/>
          </a:p>
        </p:txBody>
      </p:sp>
      <p:graphicFrame>
        <p:nvGraphicFramePr>
          <p:cNvPr id="5" name="Content Placeholder 2"/>
          <p:cNvGraphicFramePr>
            <a:graphicFrameLocks noGrp="1"/>
          </p:cNvGraphicFramePr>
          <p:nvPr>
            <p:ph idx="4294967295"/>
            <p:extLst>
              <p:ext uri="{D42A27DB-BD31-4B8C-83A1-F6EECF244321}">
                <p14:modId xmlns:p14="http://schemas.microsoft.com/office/powerpoint/2010/main" val="3482013622"/>
              </p:ext>
            </p:extLst>
          </p:nvPr>
        </p:nvGraphicFramePr>
        <p:xfrm>
          <a:off x="0" y="171450"/>
          <a:ext cx="5619750" cy="6754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18602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112000"/>
            <a:ext cx="1016000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38128"/>
            <a:ext cx="10160000" cy="73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4610" y="1930938"/>
            <a:ext cx="8305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160000" cy="7619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038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White puzzle with one red piece">
            <a:extLst>
              <a:ext uri="{FF2B5EF4-FFF2-40B4-BE49-F238E27FC236}">
                <a16:creationId xmlns:a16="http://schemas.microsoft.com/office/drawing/2014/main" id="{0C6FE1D8-43BD-1BCD-B389-650505C0276D}"/>
              </a:ext>
            </a:extLst>
          </p:cNvPr>
          <p:cNvPicPr>
            <a:picLocks noChangeAspect="1"/>
          </p:cNvPicPr>
          <p:nvPr/>
        </p:nvPicPr>
        <p:blipFill rotWithShape="1">
          <a:blip r:embed="rId2"/>
          <a:srcRect l="36533" r="34885" b="-4"/>
          <a:stretch/>
        </p:blipFill>
        <p:spPr>
          <a:xfrm>
            <a:off x="20" y="-13475"/>
            <a:ext cx="3878560" cy="7633473"/>
          </a:xfrm>
          <a:prstGeom prst="rect">
            <a:avLst/>
          </a:prstGeom>
        </p:spPr>
      </p:pic>
      <p:cxnSp>
        <p:nvCxnSpPr>
          <p:cNvPr id="18" name="Straight Connector 17">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06347" y="2317447"/>
            <a:ext cx="514223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B0B8815-9F9F-5CFF-C1A1-155F83B20E30}"/>
              </a:ext>
            </a:extLst>
          </p:cNvPr>
          <p:cNvSpPr txBox="1"/>
          <p:nvPr/>
        </p:nvSpPr>
        <p:spPr>
          <a:xfrm>
            <a:off x="4318000" y="1667630"/>
            <a:ext cx="5306785" cy="4077978"/>
          </a:xfrm>
          <a:prstGeom prst="rect">
            <a:avLst/>
          </a:prstGeom>
        </p:spPr>
        <p:txBody>
          <a:bodyPr rot="0" spcFirstLastPara="0" vertOverflow="overflow" horzOverflow="overflow" vert="horz" lIns="0" tIns="45720" rIns="0" bIns="45720" numCol="1" spcCol="0" rtlCol="0" fromWordArt="0" anchorCtr="0" forceAA="0" compatLnSpc="1">
            <a:prstTxWarp prst="textNoShape">
              <a:avLst/>
            </a:prstTxWarp>
            <a:normAutofit fontScale="92500" lnSpcReduction="20000"/>
          </a:bodyPr>
          <a:lstStyle/>
          <a:p>
            <a:pPr>
              <a:lnSpc>
                <a:spcPct val="90000"/>
              </a:lnSpc>
              <a:spcAft>
                <a:spcPts val="600"/>
              </a:spcAft>
              <a:buClr>
                <a:schemeClr val="accent1"/>
              </a:buClr>
              <a:buFont typeface="Calibri" panose="020F0502020204030204" pitchFamily="34" charset="0"/>
            </a:pPr>
            <a:r>
              <a:rPr lang="en-US" sz="2000" i="1" kern="1200" dirty="0">
                <a:solidFill>
                  <a:schemeClr val="tx1">
                    <a:lumMod val="75000"/>
                    <a:lumOff val="25000"/>
                  </a:schemeClr>
                </a:solidFill>
                <a:latin typeface="Lucida Sans"/>
                <a:ea typeface="+mn-ea"/>
                <a:cs typeface="+mn-cs"/>
              </a:rPr>
              <a:t>It would be crucial to support the most vulnerable adolescents who engage in NSSI in order to prevent the increase in frequency of the behavior over time. This could be done in two ways.</a:t>
            </a:r>
            <a:endParaRPr lang="en-US" dirty="0">
              <a:solidFill>
                <a:schemeClr val="tx1">
                  <a:lumMod val="75000"/>
                  <a:lumOff val="25000"/>
                </a:schemeClr>
              </a:solidFill>
              <a:ea typeface="+mn-ea"/>
            </a:endParaRPr>
          </a:p>
          <a:p>
            <a:pPr>
              <a:lnSpc>
                <a:spcPct val="90000"/>
              </a:lnSpc>
              <a:spcAft>
                <a:spcPts val="600"/>
              </a:spcAft>
              <a:buFont typeface="Calibri" panose="020F0502020204030204" pitchFamily="34" charset="0"/>
            </a:pPr>
            <a:endParaRPr lang="en-US">
              <a:solidFill>
                <a:schemeClr val="tx1">
                  <a:lumMod val="75000"/>
                  <a:lumOff val="25000"/>
                </a:schemeClr>
              </a:solidFill>
              <a:ea typeface="+mn-ea"/>
            </a:endParaRPr>
          </a:p>
          <a:p>
            <a:pPr>
              <a:lnSpc>
                <a:spcPct val="90000"/>
              </a:lnSpc>
              <a:spcAft>
                <a:spcPts val="600"/>
              </a:spcAft>
              <a:buClr>
                <a:schemeClr val="accent1"/>
              </a:buClr>
              <a:buFont typeface="Calibri" panose="020F0502020204030204" pitchFamily="34" charset="0"/>
            </a:pPr>
            <a:r>
              <a:rPr lang="en-US" sz="2000" i="1" kern="1200" dirty="0">
                <a:solidFill>
                  <a:schemeClr val="tx1">
                    <a:lumMod val="75000"/>
                    <a:lumOff val="25000"/>
                  </a:schemeClr>
                </a:solidFill>
                <a:latin typeface="Lucida Sans"/>
                <a:ea typeface="+mn-ea"/>
                <a:cs typeface="+mn-cs"/>
              </a:rPr>
              <a:t>First, through intervention programs to reduce NSSI and behaviors. </a:t>
            </a:r>
          </a:p>
          <a:p>
            <a:pPr>
              <a:lnSpc>
                <a:spcPct val="90000"/>
              </a:lnSpc>
              <a:spcAft>
                <a:spcPts val="600"/>
              </a:spcAft>
              <a:buFont typeface="Calibri" panose="020F0502020204030204" pitchFamily="34" charset="0"/>
            </a:pPr>
            <a:endParaRPr lang="en-US" sz="2000" i="1" kern="1200" dirty="0">
              <a:solidFill>
                <a:schemeClr val="tx1">
                  <a:lumMod val="75000"/>
                  <a:lumOff val="25000"/>
                </a:schemeClr>
              </a:solidFill>
              <a:latin typeface="Lucida Sans"/>
              <a:ea typeface="+mn-ea"/>
              <a:cs typeface="+mn-cs"/>
            </a:endParaRPr>
          </a:p>
          <a:p>
            <a:pPr>
              <a:lnSpc>
                <a:spcPct val="90000"/>
              </a:lnSpc>
              <a:spcAft>
                <a:spcPts val="600"/>
              </a:spcAft>
              <a:buClr>
                <a:schemeClr val="accent1"/>
              </a:buClr>
              <a:buFont typeface="Calibri" panose="020F0502020204030204" pitchFamily="34" charset="0"/>
            </a:pPr>
            <a:r>
              <a:rPr lang="en-US" sz="2000" i="1" kern="1200" dirty="0">
                <a:solidFill>
                  <a:schemeClr val="tx1">
                    <a:lumMod val="75000"/>
                    <a:lumOff val="25000"/>
                  </a:schemeClr>
                </a:solidFill>
                <a:latin typeface="Lucida Sans"/>
                <a:ea typeface="+mn-ea"/>
                <a:cs typeface="+mn-cs"/>
              </a:rPr>
              <a:t>Second, promoting an individualized support network between schools and community services could be helpful in improving the intake and preventing the behavior from becoming chronic, leading to further serious consequences. The school psychologist, along with the school personnel, could have a key role in these actions.</a:t>
            </a:r>
            <a:r>
              <a:rPr lang="en-US" i="1" kern="1200" dirty="0">
                <a:solidFill>
                  <a:schemeClr val="tx1">
                    <a:lumMod val="75000"/>
                    <a:lumOff val="25000"/>
                  </a:schemeClr>
                </a:solidFill>
                <a:latin typeface="+mn-lt"/>
                <a:ea typeface="+mn-ea"/>
                <a:cs typeface="+mn-cs"/>
              </a:rPr>
              <a:t> </a:t>
            </a:r>
            <a:endParaRPr lang="en-US" i="1" kern="1200" dirty="0">
              <a:solidFill>
                <a:schemeClr val="tx1">
                  <a:lumMod val="75000"/>
                  <a:lumOff val="25000"/>
                </a:schemeClr>
              </a:solidFill>
              <a:latin typeface="+mn-lt"/>
              <a:ea typeface="+mn-ea"/>
              <a:cs typeface="Calibri"/>
            </a:endParaRPr>
          </a:p>
        </p:txBody>
      </p:sp>
      <p:sp>
        <p:nvSpPr>
          <p:cNvPr id="3" name="TextBox 2">
            <a:extLst>
              <a:ext uri="{FF2B5EF4-FFF2-40B4-BE49-F238E27FC236}">
                <a16:creationId xmlns:a16="http://schemas.microsoft.com/office/drawing/2014/main" id="{25D45F67-564D-9F40-9E86-7BF44783C35A}"/>
              </a:ext>
            </a:extLst>
          </p:cNvPr>
          <p:cNvSpPr txBox="1"/>
          <p:nvPr/>
        </p:nvSpPr>
        <p:spPr>
          <a:xfrm>
            <a:off x="4367893" y="5959928"/>
            <a:ext cx="498377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From: The development of Non-Suicidal Self-Injury (NSSI) during adolescence: A systematic review and Bayesian meta-analysis </a:t>
            </a:r>
          </a:p>
          <a:p>
            <a:r>
              <a:rPr lang="en-US" dirty="0"/>
              <a:t>Lisa De Luca, Massimiliano Pastore, Benedetta Emanuela Palladino,, Birgit Reime, Patrick Warth, Ersilia Menesini  </a:t>
            </a:r>
          </a:p>
        </p:txBody>
      </p:sp>
    </p:spTree>
    <p:extLst>
      <p:ext uri="{BB962C8B-B14F-4D97-AF65-F5344CB8AC3E}">
        <p14:creationId xmlns:p14="http://schemas.microsoft.com/office/powerpoint/2010/main" val="19362674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03EC2-F065-A3C4-0DD9-1B2EBC1488B1}"/>
              </a:ext>
            </a:extLst>
          </p:cNvPr>
          <p:cNvSpPr>
            <a:spLocks noGrp="1"/>
          </p:cNvSpPr>
          <p:nvPr>
            <p:ph type="title"/>
          </p:nvPr>
        </p:nvSpPr>
        <p:spPr/>
        <p:txBody>
          <a:bodyPr/>
          <a:lstStyle/>
          <a:p>
            <a:r>
              <a:rPr lang="en-US" dirty="0"/>
              <a:t>Treatment plans that work</a:t>
            </a:r>
          </a:p>
        </p:txBody>
      </p:sp>
      <p:sp>
        <p:nvSpPr>
          <p:cNvPr id="3" name="Content Placeholder 2">
            <a:extLst>
              <a:ext uri="{FF2B5EF4-FFF2-40B4-BE49-F238E27FC236}">
                <a16:creationId xmlns:a16="http://schemas.microsoft.com/office/drawing/2014/main" id="{2C7CCFF1-DEAB-9FCB-2C0A-D7FF17FBCA27}"/>
              </a:ext>
            </a:extLst>
          </p:cNvPr>
          <p:cNvSpPr>
            <a:spLocks noGrp="1"/>
          </p:cNvSpPr>
          <p:nvPr>
            <p:ph idx="1"/>
          </p:nvPr>
        </p:nvSpPr>
        <p:spPr>
          <a:xfrm>
            <a:off x="1193800" y="2050816"/>
            <a:ext cx="8102600" cy="4470400"/>
          </a:xfrm>
        </p:spPr>
        <p:txBody>
          <a:bodyPr>
            <a:normAutofit lnSpcReduction="10000"/>
          </a:bodyPr>
          <a:lstStyle/>
          <a:p>
            <a:r>
              <a:rPr lang="en-US" dirty="0"/>
              <a:t>Combined Individual and Family Treatment </a:t>
            </a:r>
          </a:p>
          <a:p>
            <a:r>
              <a:rPr lang="en-US" dirty="0"/>
              <a:t>Therapeutic Alliance (more important than theoretical orientation)</a:t>
            </a:r>
          </a:p>
          <a:p>
            <a:r>
              <a:rPr lang="en-US" dirty="0"/>
              <a:t>Individualized Tailoring of Treatment (takes into account the variation in risk and protective factors for youth and families)</a:t>
            </a:r>
          </a:p>
          <a:p>
            <a:r>
              <a:rPr lang="en-US" b="1" dirty="0"/>
              <a:t>Skills Training and Safety Planning- </a:t>
            </a:r>
            <a:r>
              <a:rPr lang="en-US" dirty="0"/>
              <a:t>DBT-based (</a:t>
            </a:r>
            <a:r>
              <a:rPr lang="en-US" i="1" dirty="0"/>
              <a:t>most implementable in the school environment</a:t>
            </a:r>
            <a:r>
              <a:rPr lang="en-US" dirty="0"/>
              <a:t>)</a:t>
            </a:r>
          </a:p>
          <a:p>
            <a:r>
              <a:rPr lang="en-US" dirty="0"/>
              <a:t>Lethal Means Restriction Counseling </a:t>
            </a:r>
          </a:p>
          <a:p>
            <a:r>
              <a:rPr lang="en-US" dirty="0"/>
              <a:t>Working with youth to </a:t>
            </a:r>
            <a:r>
              <a:rPr lang="en-US" i="1" dirty="0"/>
              <a:t>build a commitment </a:t>
            </a:r>
            <a:r>
              <a:rPr lang="en-US" dirty="0"/>
              <a:t>to safety processes (Safety contracts have not been shown to be effective)</a:t>
            </a:r>
          </a:p>
          <a:p>
            <a:r>
              <a:rPr lang="en-US" sz="1300" dirty="0">
                <a:latin typeface="Lucida Sans" panose="020B0602030504020204" pitchFamily="34" charset="0"/>
              </a:rPr>
              <a:t>From: Practitioner Review: Common elements in treatments for youth suicide attempts and self-harm – a practitioner review based on review of treatment elements associated with intervention benefits Jocelyn I. Meza,1,2 Lucas Zullo,1 Sylvanna M. Vargas,1,2 Dennis Ougrin,3 and Joan R. Asarnow1</a:t>
            </a:r>
          </a:p>
        </p:txBody>
      </p:sp>
    </p:spTree>
    <p:extLst>
      <p:ext uri="{BB962C8B-B14F-4D97-AF65-F5344CB8AC3E}">
        <p14:creationId xmlns:p14="http://schemas.microsoft.com/office/powerpoint/2010/main" val="4033350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F8111-BBE9-2841-8A90-4C2D1702B092}"/>
              </a:ext>
            </a:extLst>
          </p:cNvPr>
          <p:cNvSpPr>
            <a:spLocks noGrp="1"/>
          </p:cNvSpPr>
          <p:nvPr>
            <p:ph type="title"/>
          </p:nvPr>
        </p:nvSpPr>
        <p:spPr/>
        <p:txBody>
          <a:bodyPr/>
          <a:lstStyle/>
          <a:p>
            <a:r>
              <a:rPr lang="en-US" dirty="0"/>
              <a:t>What young people reported</a:t>
            </a:r>
          </a:p>
        </p:txBody>
      </p:sp>
      <p:sp>
        <p:nvSpPr>
          <p:cNvPr id="3" name="Content Placeholder 2">
            <a:extLst>
              <a:ext uri="{FF2B5EF4-FFF2-40B4-BE49-F238E27FC236}">
                <a16:creationId xmlns:a16="http://schemas.microsoft.com/office/drawing/2014/main" id="{E51CB41E-03A1-81C0-A74D-3866649E454E}"/>
              </a:ext>
            </a:extLst>
          </p:cNvPr>
          <p:cNvSpPr>
            <a:spLocks noGrp="1"/>
          </p:cNvSpPr>
          <p:nvPr>
            <p:ph idx="1"/>
          </p:nvPr>
        </p:nvSpPr>
        <p:spPr/>
        <p:txBody>
          <a:bodyPr>
            <a:normAutofit fontScale="85000" lnSpcReduction="20000"/>
          </a:bodyPr>
          <a:lstStyle/>
          <a:p>
            <a:r>
              <a:rPr lang="en-US" dirty="0"/>
              <a:t>1) The idiosyncratic nature of self-help- “</a:t>
            </a:r>
            <a:r>
              <a:rPr lang="en-US" i="1" dirty="0"/>
              <a:t>Different things work for different people at different times/days and in different situations…”</a:t>
            </a:r>
            <a:endParaRPr lang="en-US" dirty="0"/>
          </a:p>
          <a:p>
            <a:r>
              <a:rPr lang="en-US" dirty="0"/>
              <a:t>2) The importance of distraction- </a:t>
            </a:r>
            <a:r>
              <a:rPr lang="en-US" i="1" dirty="0"/>
              <a:t>“Need a toolbox of resources to draw on when you need it at different times… A Comfort box… to put personal things in that make you feel good.”</a:t>
            </a:r>
            <a:endParaRPr lang="en-US" dirty="0"/>
          </a:p>
          <a:p>
            <a:r>
              <a:rPr lang="en-US" dirty="0"/>
              <a:t>3) Connectedness- </a:t>
            </a:r>
            <a:r>
              <a:rPr lang="en-US" i="1" dirty="0"/>
              <a:t>“For me it is about feeling real… and like I am not by myself”… “We would talk about it for a little while and try to rationalize it.”  “So if you can sit with someone… just sit and be safe.” </a:t>
            </a:r>
            <a:r>
              <a:rPr lang="en-US" sz="1400" i="1" dirty="0"/>
              <a:t>(Lack of connectedness was also found to be a salient factor in a study related to COVID-19 and NSSI</a:t>
            </a:r>
            <a:r>
              <a:rPr lang="en-US" i="1" dirty="0"/>
              <a:t>)</a:t>
            </a:r>
            <a:endParaRPr lang="en-US" dirty="0"/>
          </a:p>
          <a:p>
            <a:r>
              <a:rPr lang="en-US" dirty="0"/>
              <a:t>4) Change in the environment- </a:t>
            </a:r>
            <a:r>
              <a:rPr lang="en-US" i="1" dirty="0"/>
              <a:t>“Was helpful to be places where there was structure and I couldn’t leave.” “if I exercise I am in a much better head space.”</a:t>
            </a:r>
            <a:endParaRPr lang="en-US" dirty="0"/>
          </a:p>
          <a:p>
            <a:r>
              <a:rPr lang="en-US" dirty="0"/>
              <a:t>5) Mimicking strategies – Young people largely reported that these were unhelpful- </a:t>
            </a:r>
            <a:r>
              <a:rPr lang="en-US" i="1" dirty="0"/>
              <a:t>“It doesn’t give you the same feeling but is ok when out.” “…don’t really communicate how valid my distress is.” “Actually made me self-harm in some ways… I kept doing it worse and worse.”</a:t>
            </a:r>
          </a:p>
          <a:p>
            <a:r>
              <a:rPr lang="en-US" sz="1400" i="1" dirty="0">
                <a:latin typeface="Lucida Sans" panose="020B0602030504020204" pitchFamily="34" charset="0"/>
              </a:rPr>
              <a:t>From: </a:t>
            </a:r>
            <a:r>
              <a:rPr lang="en-US" sz="1400" dirty="0">
                <a:latin typeface="Lucida Sans" panose="020B0602030504020204" pitchFamily="34" charset="0"/>
              </a:rPr>
              <a:t>Hetrick SE, </a:t>
            </a:r>
            <a:r>
              <a:rPr lang="en-US" sz="1400" dirty="0" err="1">
                <a:latin typeface="Lucida Sans" panose="020B0602030504020204" pitchFamily="34" charset="0"/>
              </a:rPr>
              <a:t>Subasinghe</a:t>
            </a:r>
            <a:r>
              <a:rPr lang="en-US" sz="1400" dirty="0">
                <a:latin typeface="Lucida Sans" panose="020B0602030504020204" pitchFamily="34" charset="0"/>
              </a:rPr>
              <a:t> A, Anglin K, Hart L, Morgan A and Robinson J (2020) Understanding the Needs of Young People Who Engage in Self-Harm: A Qualitative Investigation</a:t>
            </a:r>
            <a:endParaRPr lang="en-US" sz="1400" i="1" dirty="0">
              <a:latin typeface="Lucida Sans" panose="020B0602030504020204" pitchFamily="34" charset="0"/>
            </a:endParaRPr>
          </a:p>
          <a:p>
            <a:endParaRPr lang="en-US" dirty="0"/>
          </a:p>
        </p:txBody>
      </p:sp>
    </p:spTree>
    <p:extLst>
      <p:ext uri="{BB962C8B-B14F-4D97-AF65-F5344CB8AC3E}">
        <p14:creationId xmlns:p14="http://schemas.microsoft.com/office/powerpoint/2010/main" val="38948523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67970" y="355600"/>
            <a:ext cx="9624060" cy="690880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191" y="1071107"/>
            <a:ext cx="2712243" cy="5487068"/>
          </a:xfrm>
        </p:spPr>
        <p:txBody>
          <a:bodyPr anchor="ctr">
            <a:normAutofit/>
          </a:bodyPr>
          <a:lstStyle/>
          <a:p>
            <a:pPr algn="r"/>
            <a:r>
              <a:rPr lang="en-US" sz="4300"/>
              <a:t>What helps?</a:t>
            </a:r>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75209" y="2285998"/>
            <a:ext cx="0" cy="30480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279068" y="1070563"/>
            <a:ext cx="5112581" cy="5487612"/>
          </a:xfrm>
        </p:spPr>
        <p:txBody>
          <a:bodyPr anchor="ctr">
            <a:normAutofit/>
          </a:bodyPr>
          <a:lstStyle/>
          <a:p>
            <a:pPr marL="100965" lvl="0" indent="-100965"/>
            <a:endParaRPr lang="en-US" sz="1700">
              <a:cs typeface="Calibri" panose="020F0502020204030204"/>
            </a:endParaRPr>
          </a:p>
          <a:p>
            <a:pPr marL="100965" lvl="0" indent="-100965"/>
            <a:r>
              <a:rPr lang="en-US" sz="1700" dirty="0"/>
              <a:t>As far as YOU are able, make sure there is DOWNTIME in kid’s schedules</a:t>
            </a:r>
            <a:endParaRPr lang="en-US" sz="1700" dirty="0">
              <a:cs typeface="Calibri"/>
            </a:endParaRPr>
          </a:p>
          <a:p>
            <a:pPr marL="100965" indent="-100965"/>
            <a:r>
              <a:rPr lang="en-US" sz="1700" dirty="0"/>
              <a:t>Help kids learn to name, accept, and process their emotions: Mental Health providers should be utilizing CBT (or DBT) to address negative thinking styles.  </a:t>
            </a:r>
            <a:endParaRPr lang="en-US" sz="1700" dirty="0">
              <a:cs typeface="Calibri"/>
            </a:endParaRPr>
          </a:p>
          <a:p>
            <a:pPr marL="100965" lvl="0" indent="-100965"/>
            <a:r>
              <a:rPr lang="en-US" sz="1700" dirty="0"/>
              <a:t>Help student identify their triggers.</a:t>
            </a:r>
            <a:endParaRPr lang="en-US" sz="1700" dirty="0">
              <a:cs typeface="Calibri"/>
            </a:endParaRPr>
          </a:p>
          <a:p>
            <a:pPr marL="100965" lvl="0" indent="-100965"/>
            <a:r>
              <a:rPr lang="en-US" sz="1700" dirty="0"/>
              <a:t>Help kids learn to identify adaptive coping strategies that are meaningful to them (walking, singing, listening to music, talking with friends, swimming, swinging… )</a:t>
            </a:r>
            <a:endParaRPr lang="en-US" sz="1700" dirty="0">
              <a:cs typeface="Calibri"/>
            </a:endParaRPr>
          </a:p>
          <a:p>
            <a:pPr marL="100965" lvl="0" indent="-100965"/>
            <a:r>
              <a:rPr lang="en-US" sz="1700" dirty="0"/>
              <a:t>Help students identify the trusted adults and friends in their lives.</a:t>
            </a:r>
            <a:endParaRPr lang="en-US" sz="1700" dirty="0">
              <a:cs typeface="Calibri"/>
            </a:endParaRPr>
          </a:p>
          <a:p>
            <a:pPr marL="100965" indent="-100965"/>
            <a:r>
              <a:rPr lang="en-US" sz="1700" dirty="0"/>
              <a:t>Don’t be part of overloading a student with inappropriate expectations: Fight the notion of overachievement at any cost. (RACE TO NOWHERE- google it!) </a:t>
            </a:r>
            <a:endParaRPr lang="en-US" sz="1700" dirty="0">
              <a:cs typeface="Calibri"/>
            </a:endParaRPr>
          </a:p>
          <a:p>
            <a:pPr marL="100965" indent="-100965"/>
            <a:endParaRPr lang="en-US" sz="1700">
              <a:cs typeface="Calibri" panose="020F0502020204030204"/>
            </a:endParaRPr>
          </a:p>
        </p:txBody>
      </p:sp>
    </p:spTree>
    <p:extLst>
      <p:ext uri="{BB962C8B-B14F-4D97-AF65-F5344CB8AC3E}">
        <p14:creationId xmlns:p14="http://schemas.microsoft.com/office/powerpoint/2010/main" val="3860599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5262" cy="7620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0"/>
            <a:ext cx="3375659" cy="7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10308" y="673217"/>
            <a:ext cx="2570703" cy="6273565"/>
          </a:xfrm>
        </p:spPr>
        <p:txBody>
          <a:bodyPr anchor="ctr">
            <a:normAutofit/>
          </a:bodyPr>
          <a:lstStyle/>
          <a:p>
            <a:r>
              <a:rPr lang="en-US" sz="3500">
                <a:solidFill>
                  <a:srgbClr val="FFFFFF"/>
                </a:solidFill>
              </a:rPr>
              <a:t>What helps?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6725" y="0"/>
            <a:ext cx="53340" cy="76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p:cNvSpPr>
            <a:spLocks noGrp="1"/>
          </p:cNvSpPr>
          <p:nvPr>
            <p:ph idx="1"/>
          </p:nvPr>
        </p:nvSpPr>
        <p:spPr>
          <a:xfrm>
            <a:off x="3951680" y="673217"/>
            <a:ext cx="5344719" cy="6273565"/>
          </a:xfrm>
        </p:spPr>
        <p:txBody>
          <a:bodyPr anchor="ctr">
            <a:normAutofit/>
          </a:bodyPr>
          <a:lstStyle/>
          <a:p>
            <a:pPr lvl="0"/>
            <a:r>
              <a:rPr lang="en-US" dirty="0"/>
              <a:t>Encourage kids to follow their own goals, dreams, and ideas (don’t cave to “the man”)</a:t>
            </a:r>
          </a:p>
          <a:p>
            <a:pPr lvl="0"/>
            <a:r>
              <a:rPr lang="en-US" dirty="0"/>
              <a:t>Promote the acceptance and validity of all jobs- trash collectors, beauticians, cashiers, ride operators, and gardeners are all VALID, needed, and meaningful </a:t>
            </a:r>
          </a:p>
          <a:p>
            <a:pPr lvl="0"/>
            <a:r>
              <a:rPr lang="en-US" dirty="0"/>
              <a:t>Promote human relationships and time with people as the most valuable *thing* </a:t>
            </a:r>
          </a:p>
          <a:p>
            <a:pPr lvl="0"/>
            <a:r>
              <a:rPr lang="en-US" dirty="0"/>
              <a:t>Promote responsible screen time- any time spent with a screen is time NOT growing socially and emotionally </a:t>
            </a:r>
          </a:p>
          <a:p>
            <a:pPr lvl="0"/>
            <a:r>
              <a:rPr lang="en-US" dirty="0"/>
              <a:t>Learning Self-Compassion</a:t>
            </a:r>
          </a:p>
          <a:p>
            <a:pPr lvl="0"/>
            <a:r>
              <a:rPr lang="en-US" dirty="0"/>
              <a:t>Mindfulness: </a:t>
            </a:r>
            <a:r>
              <a:rPr lang="en-US" dirty="0">
                <a:hlinkClick r:id="rId2"/>
              </a:rPr>
              <a:t>http://thehawnfoundation.org/mindup/</a:t>
            </a:r>
            <a:r>
              <a:rPr lang="en-US" dirty="0"/>
              <a:t> </a:t>
            </a:r>
          </a:p>
          <a:p>
            <a:pPr lvl="0"/>
            <a:r>
              <a:rPr lang="en-US" dirty="0"/>
              <a:t>Meditation: Headspace </a:t>
            </a:r>
            <a:r>
              <a:rPr lang="en-US" dirty="0">
                <a:hlinkClick r:id="rId3"/>
              </a:rPr>
              <a:t>https://www.headspace.com/educators</a:t>
            </a:r>
            <a:r>
              <a:rPr lang="en-US" dirty="0"/>
              <a:t> </a:t>
            </a:r>
          </a:p>
          <a:p>
            <a:pPr marL="0" indent="0">
              <a:buNone/>
            </a:pPr>
            <a:endParaRPr lang="en-US" dirty="0"/>
          </a:p>
        </p:txBody>
      </p:sp>
    </p:spTree>
    <p:extLst>
      <p:ext uri="{BB962C8B-B14F-4D97-AF65-F5344CB8AC3E}">
        <p14:creationId xmlns:p14="http://schemas.microsoft.com/office/powerpoint/2010/main" val="34865370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43AFC8-D8D0-4784-B08C-6324FA88E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4B1A56-8AFB-4D4F-8D98-1E832D6FF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1231" y="0"/>
            <a:ext cx="3881158" cy="7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84302" y="1235281"/>
            <a:ext cx="3100294" cy="5149437"/>
          </a:xfrm>
          <a:ln w="25400" cap="sq">
            <a:noFill/>
            <a:miter lim="800000"/>
          </a:ln>
        </p:spPr>
        <p:txBody>
          <a:bodyPr anchor="ctr">
            <a:normAutofit/>
          </a:bodyPr>
          <a:lstStyle/>
          <a:p>
            <a:pPr algn="ctr"/>
            <a:r>
              <a:rPr lang="en-US" sz="2900">
                <a:solidFill>
                  <a:srgbClr val="FFFFFF"/>
                </a:solidFill>
              </a:rPr>
              <a:t>Other resources/websites</a:t>
            </a:r>
          </a:p>
        </p:txBody>
      </p:sp>
      <p:sp>
        <p:nvSpPr>
          <p:cNvPr id="12" name="Rectangle 11">
            <a:extLst>
              <a:ext uri="{FF2B5EF4-FFF2-40B4-BE49-F238E27FC236}">
                <a16:creationId xmlns:a16="http://schemas.microsoft.com/office/drawing/2014/main" id="{F8E828FC-05B4-4BA4-92D3-3DF79D42D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1231" cy="762000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475171" y="1235281"/>
            <a:ext cx="4214497" cy="5142527"/>
          </a:xfrm>
        </p:spPr>
        <p:txBody>
          <a:bodyPr anchor="ctr">
            <a:normAutofit/>
          </a:bodyPr>
          <a:lstStyle/>
          <a:p>
            <a:r>
              <a:rPr lang="en-US" dirty="0">
                <a:solidFill>
                  <a:schemeClr val="tx1">
                    <a:lumMod val="85000"/>
                    <a:lumOff val="15000"/>
                  </a:schemeClr>
                </a:solidFill>
                <a:hlinkClick r:id="rId2"/>
              </a:rPr>
              <a:t>www.sioutreach.org</a:t>
            </a:r>
            <a:endParaRPr lang="en-US" dirty="0">
              <a:solidFill>
                <a:schemeClr val="tx1">
                  <a:lumMod val="85000"/>
                  <a:lumOff val="15000"/>
                </a:schemeClr>
              </a:solidFill>
            </a:endParaRPr>
          </a:p>
          <a:p>
            <a:r>
              <a:rPr lang="en-US" dirty="0">
                <a:solidFill>
                  <a:schemeClr val="tx1">
                    <a:lumMod val="85000"/>
                    <a:lumOff val="15000"/>
                  </a:schemeClr>
                </a:solidFill>
                <a:hlinkClick r:id="rId3"/>
              </a:rPr>
              <a:t>www.icsesgroup.org</a:t>
            </a:r>
            <a:endParaRPr lang="en-US" dirty="0">
              <a:solidFill>
                <a:schemeClr val="tx1">
                  <a:lumMod val="85000"/>
                  <a:lumOff val="15000"/>
                </a:schemeClr>
              </a:solidFill>
            </a:endParaRPr>
          </a:p>
          <a:p>
            <a:r>
              <a:rPr lang="en-US" dirty="0">
                <a:solidFill>
                  <a:schemeClr val="tx1">
                    <a:lumMod val="85000"/>
                    <a:lumOff val="15000"/>
                  </a:schemeClr>
                </a:solidFill>
                <a:hlinkClick r:id="rId4"/>
              </a:rPr>
              <a:t>http://www.selfinjury.bctr.cornell.edu/</a:t>
            </a:r>
            <a:endParaRPr lang="en-US" dirty="0">
              <a:solidFill>
                <a:schemeClr val="tx1">
                  <a:lumMod val="85000"/>
                  <a:lumOff val="15000"/>
                </a:schemeClr>
              </a:solidFill>
            </a:endParaRPr>
          </a:p>
          <a:p>
            <a:r>
              <a:rPr lang="en-US" dirty="0">
                <a:solidFill>
                  <a:schemeClr val="tx1">
                    <a:lumMod val="85000"/>
                    <a:lumOff val="15000"/>
                  </a:schemeClr>
                </a:solidFill>
                <a:hlinkClick r:id="rId5"/>
              </a:rPr>
              <a:t>http://www.self-injury.org.au</a:t>
            </a:r>
            <a:endParaRPr lang="en-US" dirty="0">
              <a:solidFill>
                <a:schemeClr val="tx1">
                  <a:lumMod val="85000"/>
                  <a:lumOff val="15000"/>
                </a:schemeClr>
              </a:solidFill>
            </a:endParaRPr>
          </a:p>
          <a:p>
            <a:r>
              <a:rPr lang="en-US" dirty="0">
                <a:solidFill>
                  <a:schemeClr val="tx1">
                    <a:lumMod val="85000"/>
                    <a:lumOff val="15000"/>
                  </a:schemeClr>
                </a:solidFill>
                <a:hlinkClick r:id="rId6"/>
              </a:rPr>
              <a:t>http://www.selfinjury.bctr.cornell.edu/documents/schools.pdf</a:t>
            </a:r>
            <a:r>
              <a:rPr lang="en-US" dirty="0">
                <a:solidFill>
                  <a:schemeClr val="tx1">
                    <a:lumMod val="85000"/>
                    <a:lumOff val="15000"/>
                  </a:schemeClr>
                </a:solidFill>
              </a:rPr>
              <a:t> </a:t>
            </a:r>
          </a:p>
          <a:p>
            <a:r>
              <a:rPr lang="en-US" dirty="0">
                <a:solidFill>
                  <a:schemeClr val="tx1">
                    <a:lumMod val="85000"/>
                    <a:lumOff val="15000"/>
                  </a:schemeClr>
                </a:solidFill>
                <a:hlinkClick r:id="rId7"/>
              </a:rPr>
              <a:t>www.Selfinjury.com/referrals/sites</a:t>
            </a:r>
            <a:r>
              <a:rPr lang="en-US" dirty="0">
                <a:solidFill>
                  <a:schemeClr val="tx1">
                    <a:lumMod val="85000"/>
                    <a:lumOff val="15000"/>
                  </a:schemeClr>
                </a:solidFill>
              </a:rPr>
              <a:t>  </a:t>
            </a:r>
          </a:p>
          <a:p>
            <a:r>
              <a:rPr lang="en-US" dirty="0">
                <a:solidFill>
                  <a:schemeClr val="tx1">
                    <a:lumMod val="85000"/>
                    <a:lumOff val="15000"/>
                  </a:schemeClr>
                </a:solidFill>
                <a:hlinkClick r:id="rId8"/>
              </a:rPr>
              <a:t>www.Crisistextline.org/selfharm</a:t>
            </a:r>
            <a:r>
              <a:rPr lang="en-US" dirty="0">
                <a:solidFill>
                  <a:schemeClr val="tx1">
                    <a:lumMod val="85000"/>
                    <a:lumOff val="15000"/>
                  </a:schemeClr>
                </a:solidFill>
              </a:rPr>
              <a:t>   </a:t>
            </a:r>
          </a:p>
          <a:p>
            <a:endParaRPr lang="en-US" dirty="0">
              <a:solidFill>
                <a:schemeClr val="tx1">
                  <a:lumMod val="85000"/>
                  <a:lumOff val="15000"/>
                </a:schemeClr>
              </a:solidFill>
            </a:endParaRPr>
          </a:p>
        </p:txBody>
      </p:sp>
    </p:spTree>
    <p:extLst>
      <p:ext uri="{BB962C8B-B14F-4D97-AF65-F5344CB8AC3E}">
        <p14:creationId xmlns:p14="http://schemas.microsoft.com/office/powerpoint/2010/main" val="35756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
        <p:cNvGrpSpPr/>
        <p:nvPr/>
      </p:nvGrpSpPr>
      <p:grpSpPr>
        <a:xfrm>
          <a:off x="0" y="0"/>
          <a:ext cx="0" cy="0"/>
          <a:chOff x="0" y="0"/>
          <a:chExt cx="0" cy="0"/>
        </a:xfrm>
      </p:grpSpPr>
      <p:sp>
        <p:nvSpPr>
          <p:cNvPr id="89" name="Rectangle 8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112000"/>
            <a:ext cx="1016000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Rectangle 9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46595"/>
            <a:ext cx="10160000" cy="73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3" name="Straight Connector 9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4610" y="1930938"/>
            <a:ext cx="8305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5" name="Rectangle 9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55262" cy="7620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 y="0"/>
            <a:ext cx="3375659" cy="76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Shape 31"/>
          <p:cNvSpPr txBox="1">
            <a:spLocks noGrp="1"/>
          </p:cNvSpPr>
          <p:nvPr>
            <p:ph type="title" idx="4294967295"/>
          </p:nvPr>
        </p:nvSpPr>
        <p:spPr>
          <a:xfrm>
            <a:off x="410308" y="574261"/>
            <a:ext cx="2570703" cy="6414266"/>
          </a:xfrm>
          <a:prstGeom prst="rect">
            <a:avLst/>
          </a:prstGeom>
        </p:spPr>
        <p:txBody>
          <a:bodyPr vert="horz" lIns="91440" tIns="45720" rIns="91440" bIns="45720" rtlCol="0" anchor="ctr" anchorCtr="0">
            <a:normAutofit/>
          </a:bodyPr>
          <a:lstStyle/>
          <a:p>
            <a:pPr defTabSz="914400"/>
            <a:r>
              <a:rPr lang="en-US" sz="3500" spc="-50">
                <a:solidFill>
                  <a:srgbClr val="FFFFFF"/>
                </a:solidFill>
                <a:sym typeface="Arial"/>
              </a:rPr>
              <a:t>Self-Injury:</a:t>
            </a:r>
            <a:br>
              <a:rPr lang="en-US" sz="3500" spc="-50">
                <a:solidFill>
                  <a:srgbClr val="FFFFFF"/>
                </a:solidFill>
                <a:sym typeface="Arial"/>
              </a:rPr>
            </a:br>
            <a:r>
              <a:rPr lang="en-US" sz="3500" spc="-50">
                <a:solidFill>
                  <a:srgbClr val="FFFFFF"/>
                </a:solidFill>
                <a:sym typeface="Arial"/>
              </a:rPr>
              <a:t>Definitions</a:t>
            </a:r>
          </a:p>
        </p:txBody>
      </p:sp>
      <p:sp>
        <p:nvSpPr>
          <p:cNvPr id="99" name="Rectangle 9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6725" y="0"/>
            <a:ext cx="53340" cy="76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4" name="Shape 32">
            <a:extLst>
              <a:ext uri="{FF2B5EF4-FFF2-40B4-BE49-F238E27FC236}">
                <a16:creationId xmlns:a16="http://schemas.microsoft.com/office/drawing/2014/main" id="{12B739D9-9E03-B66B-14FD-A5602722A7DB}"/>
              </a:ext>
            </a:extLst>
          </p:cNvPr>
          <p:cNvGraphicFramePr/>
          <p:nvPr>
            <p:extLst>
              <p:ext uri="{D42A27DB-BD31-4B8C-83A1-F6EECF244321}">
                <p14:modId xmlns:p14="http://schemas.microsoft.com/office/powerpoint/2010/main" val="1596400965"/>
              </p:ext>
            </p:extLst>
          </p:nvPr>
        </p:nvGraphicFramePr>
        <p:xfrm>
          <a:off x="3951552" y="710847"/>
          <a:ext cx="5664729" cy="6277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9528316"/>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latin typeface="Calibri" panose="020F0502020204030204" pitchFamily="34" charset="0"/>
            </a:endParaRPr>
          </a:p>
          <a:p>
            <a:endParaRPr lang="en-US" dirty="0">
              <a:latin typeface="Calibri" panose="020F0502020204030204" pitchFamily="34" charset="0"/>
            </a:endParaRPr>
          </a:p>
          <a:p>
            <a:pPr marL="121918" indent="0" algn="ctr">
              <a:buNone/>
            </a:pPr>
            <a:r>
              <a:rPr lang="en-US" sz="6000" dirty="0">
                <a:latin typeface="Calibri" panose="020F0502020204030204" pitchFamily="34" charset="0"/>
              </a:rPr>
              <a:t>Questions?</a:t>
            </a:r>
          </a:p>
        </p:txBody>
      </p:sp>
    </p:spTree>
    <p:extLst>
      <p:ext uri="{BB962C8B-B14F-4D97-AF65-F5344CB8AC3E}">
        <p14:creationId xmlns:p14="http://schemas.microsoft.com/office/powerpoint/2010/main" val="2334970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F9B2-5BA7-A107-2DF3-EDC482A99B09}"/>
              </a:ext>
            </a:extLst>
          </p:cNvPr>
          <p:cNvSpPr>
            <a:spLocks noGrp="1"/>
          </p:cNvSpPr>
          <p:nvPr>
            <p:ph type="title"/>
          </p:nvPr>
        </p:nvSpPr>
        <p:spPr/>
        <p:txBody>
          <a:bodyPr/>
          <a:lstStyle/>
          <a:p>
            <a:r>
              <a:rPr lang="en-US" dirty="0"/>
              <a:t>References Include</a:t>
            </a:r>
          </a:p>
        </p:txBody>
      </p:sp>
      <p:sp>
        <p:nvSpPr>
          <p:cNvPr id="3" name="Text Placeholder 2">
            <a:extLst>
              <a:ext uri="{FF2B5EF4-FFF2-40B4-BE49-F238E27FC236}">
                <a16:creationId xmlns:a16="http://schemas.microsoft.com/office/drawing/2014/main" id="{574460F9-E0CC-C0B4-DF6D-435FB2694FCB}"/>
              </a:ext>
            </a:extLst>
          </p:cNvPr>
          <p:cNvSpPr>
            <a:spLocks noGrp="1"/>
          </p:cNvSpPr>
          <p:nvPr>
            <p:ph type="body" idx="1"/>
          </p:nvPr>
        </p:nvSpPr>
        <p:spPr/>
        <p:txBody>
          <a:bodyPr/>
          <a:lstStyle/>
          <a:p>
            <a:pPr marL="121285" indent="0" defTabSz="914400">
              <a:buFont typeface="Calibri" panose="020F0502020204030204" pitchFamily="34" charset="0"/>
              <a:buNone/>
            </a:pPr>
            <a:r>
              <a:rPr lang="en-US" sz="1100" dirty="0">
                <a:solidFill>
                  <a:schemeClr val="tx1">
                    <a:lumMod val="85000"/>
                    <a:lumOff val="15000"/>
                  </a:schemeClr>
                </a:solidFill>
                <a:latin typeface="Lucida Sans" panose="020B0602030504020204" pitchFamily="34" charset="0"/>
              </a:rPr>
              <a:t>Understanding </a:t>
            </a:r>
            <a:r>
              <a:rPr lang="en-US" sz="1100" dirty="0" err="1">
                <a:solidFill>
                  <a:schemeClr val="tx1">
                    <a:lumMod val="85000"/>
                    <a:lumOff val="15000"/>
                  </a:schemeClr>
                </a:solidFill>
                <a:latin typeface="Lucida Sans" panose="020B0602030504020204" pitchFamily="34" charset="0"/>
              </a:rPr>
              <a:t>Nonsuicidal</a:t>
            </a:r>
            <a:r>
              <a:rPr lang="en-US" sz="1100" dirty="0">
                <a:solidFill>
                  <a:schemeClr val="tx1">
                    <a:lumMod val="85000"/>
                    <a:lumOff val="15000"/>
                  </a:schemeClr>
                </a:solidFill>
                <a:latin typeface="Lucida Sans" panose="020B0602030504020204" pitchFamily="34" charset="0"/>
              </a:rPr>
              <a:t> Self Injury in Youth. Whitlock and Rodham (School Psychology Forum: Research in Practice Volume 7 Issue 4 Winter 2013)</a:t>
            </a:r>
            <a:endParaRPr lang="en-US" sz="1100" dirty="0">
              <a:latin typeface="Lucida Sans" panose="020B0602030504020204" pitchFamily="34" charset="0"/>
            </a:endParaRPr>
          </a:p>
          <a:p>
            <a:pPr marL="121285" indent="0" defTabSz="914400">
              <a:buFont typeface="Calibri" panose="020F0502020204030204" pitchFamily="34" charset="0"/>
              <a:buNone/>
            </a:pPr>
            <a:r>
              <a:rPr lang="en-US" sz="1100" dirty="0">
                <a:latin typeface="Lucida Sans" panose="020B0602030504020204" pitchFamily="34" charset="0"/>
              </a:rPr>
              <a:t>Jiao T, Guo S, Zhang Y, Li Y, Xie X, Ma Y, Chen R, Yu Y and Tang J (2022) Associations of depressive and anxiety symptoms with non-suicidal self-injury and suicidal attempt among Chinese adolescents: The mediation role of sleep quality. Front. Psychiatry 13:1018525. </a:t>
            </a:r>
            <a:r>
              <a:rPr lang="en-US" sz="1100" dirty="0" err="1">
                <a:latin typeface="Lucida Sans" panose="020B0602030504020204" pitchFamily="34" charset="0"/>
              </a:rPr>
              <a:t>doi</a:t>
            </a:r>
            <a:r>
              <a:rPr lang="en-US" sz="1100" dirty="0">
                <a:latin typeface="Lucida Sans" panose="020B0602030504020204" pitchFamily="34" charset="0"/>
              </a:rPr>
              <a:t>: 10.3389/fpsyt.2022.1018525</a:t>
            </a:r>
          </a:p>
          <a:p>
            <a:pPr marL="121285" indent="0" defTabSz="914400">
              <a:buFont typeface="Calibri" panose="020F0502020204030204" pitchFamily="34" charset="0"/>
              <a:buNone/>
            </a:pPr>
            <a:r>
              <a:rPr lang="en-US" sz="1100" dirty="0">
                <a:latin typeface="Lucida Sans"/>
              </a:rPr>
              <a:t>Gyori D and Balazs J (2021) </a:t>
            </a:r>
            <a:r>
              <a:rPr lang="en-US" sz="1100" dirty="0" err="1">
                <a:latin typeface="Lucida Sans"/>
              </a:rPr>
              <a:t>Nonsuicidal</a:t>
            </a:r>
            <a:r>
              <a:rPr lang="en-US" sz="1100" dirty="0">
                <a:latin typeface="Lucida Sans"/>
              </a:rPr>
              <a:t> Self-Injury and Perfectionism: A Systematic Review. Front. Psychiatry 12:691147. </a:t>
            </a:r>
            <a:r>
              <a:rPr lang="en-US" sz="1100" dirty="0" err="1">
                <a:latin typeface="Lucida Sans"/>
              </a:rPr>
              <a:t>doi</a:t>
            </a:r>
            <a:r>
              <a:rPr lang="en-US" sz="1100" dirty="0">
                <a:latin typeface="Lucida Sans"/>
              </a:rPr>
              <a:t>: 10.3389/fpsyt.2021.691147</a:t>
            </a:r>
          </a:p>
          <a:p>
            <a:pPr marL="121285" indent="0" defTabSz="914400">
              <a:buNone/>
            </a:pPr>
            <a:r>
              <a:rPr lang="en-US" sz="1100" dirty="0">
                <a:latin typeface="Lucida Sans"/>
              </a:rPr>
              <a:t>Tonta, K. E., Boyes, M., Howell, J., McEvoy, P., Johnson, A., &amp; </a:t>
            </a:r>
            <a:r>
              <a:rPr lang="en-US" sz="1100" dirty="0" err="1">
                <a:latin typeface="Lucida Sans"/>
              </a:rPr>
              <a:t>Hasking</a:t>
            </a:r>
            <a:r>
              <a:rPr lang="en-US" sz="1100" dirty="0">
                <a:latin typeface="Lucida Sans"/>
              </a:rPr>
              <a:t>, P. (2022). Modeling pathways to non‐suicidal self‐injury: The roles of perfectionism, negative affect, rumination, and attention control. Journal of Clinical Psychology, 78, 1463–1477. https://doi.org/10.1002/jclp.23315 </a:t>
            </a:r>
            <a:endParaRPr lang="en-US" sz="1100" dirty="0">
              <a:latin typeface="Lucida Sans" panose="020B0602030504020204" pitchFamily="34" charset="0"/>
            </a:endParaRPr>
          </a:p>
          <a:p>
            <a:pPr marL="121285" indent="0" defTabSz="914400">
              <a:buFont typeface="Calibri" panose="020F0502020204030204" pitchFamily="34" charset="0"/>
              <a:buNone/>
            </a:pPr>
            <a:r>
              <a:rPr lang="en-US" sz="1100" dirty="0">
                <a:latin typeface="Lucida Sans"/>
              </a:rPr>
              <a:t>Nielsen E, Sayal K, Townsend E (2016) Exploring the Relationship between Experiential Avoidance, Coping Functions and the Recency and Frequency of Self-Harm. </a:t>
            </a:r>
            <a:r>
              <a:rPr lang="en-US" sz="1100" dirty="0" err="1">
                <a:latin typeface="Lucida Sans"/>
              </a:rPr>
              <a:t>PLoS</a:t>
            </a:r>
            <a:r>
              <a:rPr lang="en-US" sz="1100" dirty="0">
                <a:latin typeface="Lucida Sans"/>
              </a:rPr>
              <a:t> ONE 11(7): e0159854. doi:10.1371/journal.pone.0159854</a:t>
            </a:r>
          </a:p>
          <a:p>
            <a:pPr marL="121285" indent="0" defTabSz="914400">
              <a:buFont typeface="Calibri" panose="020F0502020204030204" pitchFamily="34" charset="0"/>
              <a:buNone/>
            </a:pPr>
            <a:r>
              <a:rPr lang="en-US" sz="1050" dirty="0">
                <a:latin typeface="Lucida Sans"/>
              </a:rPr>
              <a:t>Brain-based Classification of Negative Social Bias in Adolescents With </a:t>
            </a:r>
            <a:r>
              <a:rPr lang="en-US" sz="1050" dirty="0" err="1">
                <a:latin typeface="Lucida Sans"/>
              </a:rPr>
              <a:t>Nonsuicidal</a:t>
            </a:r>
            <a:r>
              <a:rPr lang="en-US" sz="1050" dirty="0">
                <a:latin typeface="Lucida Sans"/>
              </a:rPr>
              <a:t> </a:t>
            </a:r>
            <a:r>
              <a:rPr lang="en-US" sz="1050" dirty="0" err="1">
                <a:latin typeface="Lucida Sans"/>
              </a:rPr>
              <a:t>Selfinjury</a:t>
            </a:r>
            <a:r>
              <a:rPr lang="en-US" sz="1050" dirty="0">
                <a:latin typeface="Lucida Sans"/>
              </a:rPr>
              <a:t>: Findings From Simulated Online Social Interaction Irene Perini a, ⁎, Per A. Gustafsson </a:t>
            </a:r>
            <a:r>
              <a:rPr lang="en-US" sz="1050" dirty="0" err="1">
                <a:latin typeface="Lucida Sans"/>
              </a:rPr>
              <a:t>a,b</a:t>
            </a:r>
            <a:r>
              <a:rPr lang="en-US" sz="1050" dirty="0">
                <a:latin typeface="Lucida Sans"/>
              </a:rPr>
              <a:t> , J. Paul Hamilton a , R. Kämpe a , Leah M. Mayo a , Markus Heilig a,c,1 , Maria </a:t>
            </a:r>
            <a:r>
              <a:rPr lang="en-US" sz="1050" dirty="0" err="1">
                <a:latin typeface="Lucida Sans"/>
              </a:rPr>
              <a:t>Zetterqvist</a:t>
            </a:r>
            <a:r>
              <a:rPr lang="en-US" sz="1050" dirty="0">
                <a:latin typeface="Lucida Sans"/>
              </a:rPr>
              <a:t> a,b,1</a:t>
            </a:r>
          </a:p>
          <a:p>
            <a:pPr marL="121285" indent="0" defTabSz="914400">
              <a:buFont typeface="Calibri" panose="020F0502020204030204" pitchFamily="34" charset="0"/>
              <a:buNone/>
            </a:pPr>
            <a:r>
              <a:rPr lang="en-US" sz="1100" dirty="0">
                <a:latin typeface="Lucida Sans" panose="020B0602030504020204" pitchFamily="34" charset="0"/>
              </a:rPr>
              <a:t>The Four-Function Model of </a:t>
            </a:r>
            <a:r>
              <a:rPr lang="en-US" sz="1100" dirty="0" err="1">
                <a:latin typeface="Lucida Sans" panose="020B0602030504020204" pitchFamily="34" charset="0"/>
              </a:rPr>
              <a:t>Nonsuicidal</a:t>
            </a:r>
            <a:r>
              <a:rPr lang="en-US" sz="1100" dirty="0">
                <a:latin typeface="Lucida Sans" panose="020B0602030504020204" pitchFamily="34" charset="0"/>
              </a:rPr>
              <a:t> Self-Injury: Key Directions for Future Research Kate H. Bentley1 , Matthew K. Nock2 , and David H. Barlow1</a:t>
            </a:r>
          </a:p>
          <a:p>
            <a:pPr marL="121285" indent="0" defTabSz="914400">
              <a:buNone/>
            </a:pPr>
            <a:endParaRPr lang="en-US" sz="1100" dirty="0">
              <a:solidFill>
                <a:schemeClr val="tx1">
                  <a:lumMod val="85000"/>
                  <a:lumOff val="15000"/>
                </a:schemeClr>
              </a:solidFill>
              <a:latin typeface="Lucida Sans" panose="020B0602030504020204" pitchFamily="34" charset="0"/>
            </a:endParaRPr>
          </a:p>
          <a:p>
            <a:pPr marL="100965" indent="-100965"/>
            <a:endParaRPr lang="en-US" dirty="0">
              <a:cs typeface="Calibri" panose="020F0502020204030204"/>
            </a:endParaRPr>
          </a:p>
        </p:txBody>
      </p:sp>
    </p:spTree>
    <p:extLst>
      <p:ext uri="{BB962C8B-B14F-4D97-AF65-F5344CB8AC3E}">
        <p14:creationId xmlns:p14="http://schemas.microsoft.com/office/powerpoint/2010/main" val="40227313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E8984-63B4-A4A2-1D6C-5D8EAC6DE1F8}"/>
              </a:ext>
            </a:extLst>
          </p:cNvPr>
          <p:cNvSpPr>
            <a:spLocks noGrp="1"/>
          </p:cNvSpPr>
          <p:nvPr>
            <p:ph type="title"/>
          </p:nvPr>
        </p:nvSpPr>
        <p:spPr/>
        <p:txBody>
          <a:bodyPr/>
          <a:lstStyle/>
          <a:p>
            <a:r>
              <a:rPr lang="en-US" dirty="0"/>
              <a:t>References continued</a:t>
            </a:r>
          </a:p>
        </p:txBody>
      </p:sp>
      <p:sp>
        <p:nvSpPr>
          <p:cNvPr id="3" name="Content Placeholder 2">
            <a:extLst>
              <a:ext uri="{FF2B5EF4-FFF2-40B4-BE49-F238E27FC236}">
                <a16:creationId xmlns:a16="http://schemas.microsoft.com/office/drawing/2014/main" id="{980E2723-3C10-A20B-F19F-6DBB3FDAF32F}"/>
              </a:ext>
            </a:extLst>
          </p:cNvPr>
          <p:cNvSpPr>
            <a:spLocks noGrp="1"/>
          </p:cNvSpPr>
          <p:nvPr>
            <p:ph idx="1"/>
          </p:nvPr>
        </p:nvSpPr>
        <p:spPr/>
        <p:txBody>
          <a:bodyPr vert="horz" lIns="0" tIns="45720" rIns="0" bIns="45720" rtlCol="0" anchor="t">
            <a:normAutofit/>
          </a:bodyPr>
          <a:lstStyle/>
          <a:p>
            <a:pPr marL="100965" indent="-100965"/>
            <a:r>
              <a:rPr lang="en-US" sz="1100" dirty="0">
                <a:latin typeface="Lucida Sans"/>
              </a:rPr>
              <a:t>Practitioner Review: Common elements in treatments for youth suicide attempts and self-harm – a practitioner review based on review of treatment elements associated with intervention benefits Jocelyn I. Meza,1,2 Lucas Zullo,1 Sylvanna M. Vargas,1,2 Dennis Ougrin,3 and Joan R. Asarnow1</a:t>
            </a:r>
          </a:p>
          <a:p>
            <a:pPr marL="100965" indent="-100965">
              <a:lnSpc>
                <a:spcPct val="100000"/>
              </a:lnSpc>
              <a:spcBef>
                <a:spcPts val="0"/>
              </a:spcBef>
              <a:spcAft>
                <a:spcPts val="0"/>
              </a:spcAft>
            </a:pPr>
            <a:endParaRPr lang="en-US" sz="1400" dirty="0">
              <a:solidFill>
                <a:srgbClr val="000000"/>
              </a:solidFill>
              <a:latin typeface="Arial"/>
              <a:cs typeface="Arial"/>
            </a:endParaRPr>
          </a:p>
          <a:p>
            <a:pPr marL="100965" indent="-100965">
              <a:lnSpc>
                <a:spcPct val="100000"/>
              </a:lnSpc>
              <a:spcBef>
                <a:spcPts val="0"/>
              </a:spcBef>
              <a:spcAft>
                <a:spcPts val="0"/>
              </a:spcAft>
            </a:pPr>
            <a:r>
              <a:rPr lang="en-US" sz="1100" dirty="0">
                <a:solidFill>
                  <a:srgbClr val="000000"/>
                </a:solidFill>
                <a:latin typeface="Lucida Sans"/>
                <a:cs typeface="Arial"/>
              </a:rPr>
              <a:t>The development of Non-Suicidal Self-Injury (NSSI) during adolescence: A systematic review and Bayesian meta-analysis </a:t>
            </a:r>
            <a:endParaRPr lang="en-US" sz="1100">
              <a:latin typeface="Lucida Sans"/>
            </a:endParaRPr>
          </a:p>
          <a:p>
            <a:pPr marL="100965" indent="-100965">
              <a:lnSpc>
                <a:spcPct val="100000"/>
              </a:lnSpc>
              <a:spcBef>
                <a:spcPts val="0"/>
              </a:spcBef>
              <a:spcAft>
                <a:spcPts val="0"/>
              </a:spcAft>
            </a:pPr>
            <a:r>
              <a:rPr lang="en-US" sz="1100" dirty="0">
                <a:solidFill>
                  <a:srgbClr val="000000"/>
                </a:solidFill>
                <a:latin typeface="Lucida Sans"/>
                <a:cs typeface="Arial"/>
              </a:rPr>
              <a:t>Lisa De Luca, Massimiliano Pastore, Benedetta Emanuela Palladino,, Birgit Reime, Patrick Warth, Ersilia Menesini  </a:t>
            </a:r>
            <a:endParaRPr lang="en-US" sz="1100" dirty="0">
              <a:latin typeface="Lucida Sans"/>
            </a:endParaRPr>
          </a:p>
          <a:p>
            <a:pPr marL="100965" indent="-100965">
              <a:lnSpc>
                <a:spcPct val="100000"/>
              </a:lnSpc>
              <a:spcBef>
                <a:spcPts val="0"/>
              </a:spcBef>
              <a:spcAft>
                <a:spcPts val="0"/>
              </a:spcAft>
            </a:pPr>
            <a:endParaRPr lang="en-US" sz="1100" dirty="0">
              <a:solidFill>
                <a:srgbClr val="000000"/>
              </a:solidFill>
              <a:latin typeface="Lucida Sans"/>
              <a:cs typeface="Arial"/>
            </a:endParaRPr>
          </a:p>
          <a:p>
            <a:pPr marL="100965" indent="-100965"/>
            <a:r>
              <a:rPr lang="en-US" sz="1100" dirty="0">
                <a:solidFill>
                  <a:srgbClr val="000000"/>
                </a:solidFill>
                <a:latin typeface="Lucida Sans"/>
                <a:ea typeface="+mn-lt"/>
                <a:cs typeface="+mn-lt"/>
              </a:rPr>
              <a:t>Risk factors of suicidal spectrum behaviors in adults and adolescents with attention-</a:t>
            </a:r>
            <a:r>
              <a:rPr lang="en-US" sz="1100" dirty="0" err="1">
                <a:solidFill>
                  <a:srgbClr val="000000"/>
                </a:solidFill>
                <a:latin typeface="Lucida Sans"/>
                <a:ea typeface="+mn-lt"/>
                <a:cs typeface="+mn-lt"/>
              </a:rPr>
              <a:t>defcit</a:t>
            </a:r>
            <a:r>
              <a:rPr lang="en-US" sz="1100" dirty="0">
                <a:solidFill>
                  <a:srgbClr val="000000"/>
                </a:solidFill>
                <a:latin typeface="Lucida Sans"/>
                <a:ea typeface="+mn-lt"/>
                <a:cs typeface="+mn-lt"/>
              </a:rPr>
              <a:t> / hyperactivity disorder – a systematic review. Amalie Austgulen1†, Nanna Karen Gilberg Skram2†, Jan Haavik1,3 and Astri J. Lundervold2*</a:t>
            </a:r>
            <a:endParaRPr lang="en-US" sz="2200" dirty="0">
              <a:latin typeface="Lucida Sans"/>
            </a:endParaRPr>
          </a:p>
          <a:p>
            <a:pPr marL="100965" indent="-100965"/>
            <a:r>
              <a:rPr lang="en-US" sz="1100" dirty="0">
                <a:solidFill>
                  <a:srgbClr val="404040"/>
                </a:solidFill>
                <a:latin typeface="Lucida Sans"/>
                <a:cs typeface="Calibri"/>
              </a:rPr>
              <a:t>Hetrick SE, Subasinghe A, Anglin K, Hart L, Morgan A and Robinson J (2020) Understanding the Needs of Young People Who Engage in Self-Harm: A Qualitative Investigation</a:t>
            </a:r>
          </a:p>
          <a:p>
            <a:pPr marL="100965" indent="-100965"/>
            <a:r>
              <a:rPr lang="en-US" sz="1100" dirty="0">
                <a:solidFill>
                  <a:srgbClr val="404040"/>
                </a:solidFill>
                <a:latin typeface="Lucida Sans"/>
                <a:cs typeface="Calibri"/>
              </a:rPr>
              <a:t>Mental Health, Suicidality, and Connectedness Among High School Students During the COVID-19 Pandemic — Adolescent Behaviors and Experiences Survey, United States, January–June 2021 Sherry Everett Jones, PhD1; Kathleen A. Ethier, PhD1; Marci Hertz, MS1; Sarah </a:t>
            </a:r>
            <a:r>
              <a:rPr lang="en-US" sz="1100" dirty="0" err="1">
                <a:solidFill>
                  <a:srgbClr val="404040"/>
                </a:solidFill>
                <a:latin typeface="Lucida Sans"/>
                <a:cs typeface="Calibri"/>
              </a:rPr>
              <a:t>DeGue</a:t>
            </a:r>
            <a:r>
              <a:rPr lang="en-US" sz="1100" dirty="0">
                <a:solidFill>
                  <a:srgbClr val="404040"/>
                </a:solidFill>
                <a:latin typeface="Lucida Sans"/>
                <a:cs typeface="Calibri"/>
              </a:rPr>
              <a:t>, PhD2; Vi Donna Le, PhD2; Jemekia Thornton, MPA1; Connie Lim, MPA1; Patricia J Dittus, PhD1; Sindhura Geda, MS3</a:t>
            </a:r>
          </a:p>
          <a:p>
            <a:pPr marL="100965" indent="-100965"/>
            <a:endParaRPr lang="en-US" sz="1100" dirty="0">
              <a:solidFill>
                <a:srgbClr val="000000"/>
              </a:solidFill>
              <a:latin typeface="Lucida Sans"/>
              <a:cs typeface="Calibri"/>
            </a:endParaRPr>
          </a:p>
          <a:p>
            <a:pPr marL="100965" indent="-100965"/>
            <a:r>
              <a:rPr lang="en-US" sz="1100" dirty="0">
                <a:cs typeface="Calibri"/>
              </a:rPr>
              <a:t>A list of further references can be found at this link: </a:t>
            </a:r>
            <a:r>
              <a:rPr lang="en-US" sz="1100" dirty="0">
                <a:ea typeface="+mn-lt"/>
                <a:cs typeface="+mn-lt"/>
                <a:hlinkClick r:id="rId2"/>
              </a:rPr>
              <a:t>https://educatorsandselfinjury.com/references/</a:t>
            </a:r>
            <a:r>
              <a:rPr lang="en-US" sz="1100" dirty="0">
                <a:ea typeface="+mn-lt"/>
                <a:cs typeface="+mn-lt"/>
              </a:rPr>
              <a:t> </a:t>
            </a:r>
          </a:p>
          <a:p>
            <a:pPr marL="100965" indent="-100965"/>
            <a:endParaRPr lang="en-US" dirty="0">
              <a:cs typeface="Calibri" panose="020F0502020204030204"/>
            </a:endParaRPr>
          </a:p>
        </p:txBody>
      </p:sp>
    </p:spTree>
    <p:extLst>
      <p:ext uri="{BB962C8B-B14F-4D97-AF65-F5344CB8AC3E}">
        <p14:creationId xmlns:p14="http://schemas.microsoft.com/office/powerpoint/2010/main" val="221075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14400" y="318447"/>
            <a:ext cx="8382000" cy="1611953"/>
          </a:xfrm>
        </p:spPr>
        <p:txBody>
          <a:bodyPr>
            <a:normAutofit/>
          </a:bodyPr>
          <a:lstStyle/>
          <a:p>
            <a:r>
              <a:rPr lang="en-US">
                <a:latin typeface="Calibri" panose="020F0502020204030204" pitchFamily="34" charset="0"/>
              </a:rPr>
              <a:t>DSM 5: </a:t>
            </a:r>
            <a:r>
              <a:rPr lang="en-US" i="1">
                <a:latin typeface="Calibri" panose="020F0502020204030204" pitchFamily="34" charset="0"/>
              </a:rPr>
              <a:t>Condition for further study</a:t>
            </a:r>
          </a:p>
        </p:txBody>
      </p:sp>
      <p:graphicFrame>
        <p:nvGraphicFramePr>
          <p:cNvPr id="14" name="Content Placeholder 1"/>
          <p:cNvGraphicFramePr>
            <a:graphicFrameLocks noGrp="1"/>
          </p:cNvGraphicFramePr>
          <p:nvPr>
            <p:ph idx="1"/>
            <p:extLst>
              <p:ext uri="{D42A27DB-BD31-4B8C-83A1-F6EECF244321}">
                <p14:modId xmlns:p14="http://schemas.microsoft.com/office/powerpoint/2010/main" val="60746811"/>
              </p:ext>
            </p:extLst>
          </p:nvPr>
        </p:nvGraphicFramePr>
        <p:xfrm>
          <a:off x="914135" y="2331683"/>
          <a:ext cx="8382000" cy="4206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614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160000" cy="7619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ectangle 44">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038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318000" y="705495"/>
            <a:ext cx="5306785" cy="1611952"/>
          </a:xfrm>
        </p:spPr>
        <p:txBody>
          <a:bodyPr>
            <a:normAutofit/>
          </a:bodyPr>
          <a:lstStyle/>
          <a:p>
            <a:r>
              <a:rPr lang="en-US">
                <a:latin typeface="Calibri" panose="020F0502020204030204" pitchFamily="34" charset="0"/>
              </a:rPr>
              <a:t>DSM 5 continued </a:t>
            </a:r>
          </a:p>
        </p:txBody>
      </p:sp>
      <p:pic>
        <p:nvPicPr>
          <p:cNvPr id="39" name="Picture 38" descr="Two people holding each other's hands">
            <a:extLst>
              <a:ext uri="{FF2B5EF4-FFF2-40B4-BE49-F238E27FC236}">
                <a16:creationId xmlns:a16="http://schemas.microsoft.com/office/drawing/2014/main" id="{6E8ED04B-2A30-8D30-B12F-129529387861}"/>
              </a:ext>
            </a:extLst>
          </p:cNvPr>
          <p:cNvPicPr>
            <a:picLocks noChangeAspect="1"/>
          </p:cNvPicPr>
          <p:nvPr/>
        </p:nvPicPr>
        <p:blipFill rotWithShape="1">
          <a:blip r:embed="rId2"/>
          <a:srcRect l="29865" r="36268" b="-5"/>
          <a:stretch/>
        </p:blipFill>
        <p:spPr>
          <a:xfrm>
            <a:off x="20" y="-13475"/>
            <a:ext cx="3878560" cy="7633473"/>
          </a:xfrm>
          <a:prstGeom prst="rect">
            <a:avLst/>
          </a:prstGeom>
        </p:spPr>
      </p:pic>
      <p:cxnSp>
        <p:nvCxnSpPr>
          <p:cNvPr id="47" name="Straight Connector 46">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06347" y="2317447"/>
            <a:ext cx="514223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4318000" y="2443237"/>
            <a:ext cx="5306785" cy="4077978"/>
          </a:xfrm>
        </p:spPr>
        <p:txBody>
          <a:bodyPr>
            <a:normAutofit/>
          </a:bodyPr>
          <a:lstStyle/>
          <a:p>
            <a:r>
              <a:rPr lang="en-US">
                <a:latin typeface="Calibri" panose="020F0502020204030204" pitchFamily="34" charset="0"/>
              </a:rPr>
              <a:t>The intentional self-injury is associated with at least one of the following:</a:t>
            </a:r>
          </a:p>
          <a:p>
            <a:pPr lvl="1"/>
            <a:r>
              <a:rPr lang="en-US">
                <a:latin typeface="Calibri" panose="020F0502020204030204" pitchFamily="34" charset="0"/>
              </a:rPr>
              <a:t>Interpersonal difficulties or negative feelings or thoughts, such as depression, anxiety, tension, anger, generalized distress, or self-criticism, occurring in the period immediately prior to the self-injurious act.</a:t>
            </a:r>
          </a:p>
          <a:p>
            <a:pPr lvl="1"/>
            <a:r>
              <a:rPr lang="en-US">
                <a:latin typeface="Calibri" panose="020F0502020204030204" pitchFamily="34" charset="0"/>
              </a:rPr>
              <a:t>Prior to engaging in the act, a period of preoccupation with the intended behavior that is difficult to control.</a:t>
            </a:r>
          </a:p>
          <a:p>
            <a:pPr lvl="1"/>
            <a:r>
              <a:rPr lang="en-US">
                <a:latin typeface="Calibri" panose="020F0502020204030204" pitchFamily="34" charset="0"/>
              </a:rPr>
              <a:t>Thinking about self-injury that occurs frequently, even when it is not acted upon.</a:t>
            </a:r>
          </a:p>
          <a:p>
            <a:endParaRPr lang="en-US">
              <a:latin typeface="Calibri" panose="020F0502020204030204" pitchFamily="34" charset="0"/>
            </a:endParaRPr>
          </a:p>
        </p:txBody>
      </p:sp>
    </p:spTree>
    <p:extLst>
      <p:ext uri="{BB962C8B-B14F-4D97-AF65-F5344CB8AC3E}">
        <p14:creationId xmlns:p14="http://schemas.microsoft.com/office/powerpoint/2010/main" val="214823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6"/>
        <p:cNvGrpSpPr/>
        <p:nvPr/>
      </p:nvGrpSpPr>
      <p:grpSpPr>
        <a:xfrm>
          <a:off x="0" y="0"/>
          <a:ext cx="0" cy="0"/>
          <a:chOff x="0" y="0"/>
          <a:chExt cx="0" cy="0"/>
        </a:xfrm>
      </p:grpSpPr>
      <p:sp>
        <p:nvSpPr>
          <p:cNvPr id="78" name="Rectangle 77">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112000"/>
            <a:ext cx="1016000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Rectangle 79">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46595"/>
            <a:ext cx="10160000" cy="73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2" name="Straight Connector 81">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4610" y="1930938"/>
            <a:ext cx="8305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4" name="Rectangle 83">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160000" cy="7038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37" name="Shape 37"/>
          <p:cNvSpPr txBox="1">
            <a:spLocks noGrp="1"/>
          </p:cNvSpPr>
          <p:nvPr>
            <p:ph type="title" idx="4294967295"/>
          </p:nvPr>
        </p:nvSpPr>
        <p:spPr>
          <a:xfrm>
            <a:off x="914400" y="5382637"/>
            <a:ext cx="8382000" cy="1321106"/>
          </a:xfrm>
          <a:prstGeom prst="rect">
            <a:avLst/>
          </a:prstGeom>
        </p:spPr>
        <p:txBody>
          <a:bodyPr vert="horz" lIns="91440" tIns="45720" rIns="91440" bIns="45720" rtlCol="0" anchor="ctr" anchorCtr="0">
            <a:normAutofit/>
          </a:bodyPr>
          <a:lstStyle/>
          <a:p>
            <a:pPr algn="ctr" defTabSz="914400"/>
            <a:r>
              <a:rPr lang="en-US" sz="4800" spc="-50">
                <a:sym typeface="Arial"/>
              </a:rPr>
              <a:t>Self-Injury: Prevalence</a:t>
            </a:r>
          </a:p>
        </p:txBody>
      </p:sp>
      <p:graphicFrame>
        <p:nvGraphicFramePr>
          <p:cNvPr id="40" name="Shape 38"/>
          <p:cNvGraphicFramePr/>
          <p:nvPr>
            <p:extLst>
              <p:ext uri="{D42A27DB-BD31-4B8C-83A1-F6EECF244321}">
                <p14:modId xmlns:p14="http://schemas.microsoft.com/office/powerpoint/2010/main" val="1152198691"/>
              </p:ext>
            </p:extLst>
          </p:nvPr>
        </p:nvGraphicFramePr>
        <p:xfrm>
          <a:off x="863599" y="756595"/>
          <a:ext cx="8432801" cy="4183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376920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18447"/>
            <a:ext cx="8382000" cy="1611953"/>
          </a:xfrm>
        </p:spPr>
        <p:txBody>
          <a:bodyPr>
            <a:normAutofit/>
          </a:bodyPr>
          <a:lstStyle/>
          <a:p>
            <a:r>
              <a:rPr lang="en-US" sz="3700"/>
              <a:t>Myths about self-injury</a:t>
            </a:r>
            <a:br>
              <a:rPr lang="en-US" sz="3700"/>
            </a:br>
            <a:r>
              <a:rPr lang="en-US" sz="3700" i="1"/>
              <a:t>From the Cornell Research Program on Self-Injury (Caicedo, Whitlock)</a:t>
            </a:r>
            <a:endParaRPr lang="en-US" sz="3700"/>
          </a:p>
        </p:txBody>
      </p:sp>
      <p:graphicFrame>
        <p:nvGraphicFramePr>
          <p:cNvPr id="14" name="Content Placeholder 2">
            <a:extLst>
              <a:ext uri="{FF2B5EF4-FFF2-40B4-BE49-F238E27FC236}">
                <a16:creationId xmlns:a16="http://schemas.microsoft.com/office/drawing/2014/main" id="{348DCDD4-E453-85AA-5377-A4767FC9E188}"/>
              </a:ext>
            </a:extLst>
          </p:cNvPr>
          <p:cNvGraphicFramePr>
            <a:graphicFrameLocks noGrp="1"/>
          </p:cNvGraphicFramePr>
          <p:nvPr>
            <p:ph idx="1"/>
            <p:extLst>
              <p:ext uri="{D42A27DB-BD31-4B8C-83A1-F6EECF244321}">
                <p14:modId xmlns:p14="http://schemas.microsoft.com/office/powerpoint/2010/main" val="3553471060"/>
              </p:ext>
            </p:extLst>
          </p:nvPr>
        </p:nvGraphicFramePr>
        <p:xfrm>
          <a:off x="914135" y="2331683"/>
          <a:ext cx="8382000" cy="4206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1142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13FE9996-7EAC-4679-B37D-C1045F42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112000"/>
            <a:ext cx="10160000" cy="5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Rectangle 52">
            <a:extLst>
              <a:ext uri="{FF2B5EF4-FFF2-40B4-BE49-F238E27FC236}">
                <a16:creationId xmlns:a16="http://schemas.microsoft.com/office/drawing/2014/main" id="{761DF1FE-5CC8-43D2-A76C-93C76EEDE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038128"/>
            <a:ext cx="10160000" cy="73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5" name="Straight Connector 54">
            <a:extLst>
              <a:ext uri="{FF2B5EF4-FFF2-40B4-BE49-F238E27FC236}">
                <a16:creationId xmlns:a16="http://schemas.microsoft.com/office/drawing/2014/main" id="{E161BEBD-A23C-409E-ABC7-73F9EDC02F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4610" y="1930938"/>
            <a:ext cx="8305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7" name="Rectangle 56">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0"/>
            <a:ext cx="1015746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0872" y="714962"/>
            <a:ext cx="2309394" cy="5806252"/>
          </a:xfrm>
        </p:spPr>
        <p:txBody>
          <a:bodyPr vert="horz" lIns="91440" tIns="45720" rIns="91440" bIns="45720" rtlCol="0" anchor="ctr">
            <a:normAutofit/>
          </a:bodyPr>
          <a:lstStyle/>
          <a:p>
            <a:pPr defTabSz="914400"/>
            <a:r>
              <a:rPr lang="en-US" sz="3500" spc="-50"/>
              <a:t>Who?	</a:t>
            </a:r>
          </a:p>
        </p:txBody>
      </p:sp>
      <p:cxnSp>
        <p:nvCxnSpPr>
          <p:cNvPr id="59" name="Straight Connector 58">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68377" y="1744745"/>
            <a:ext cx="0" cy="35560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516602" y="714962"/>
            <a:ext cx="6279224" cy="6338833"/>
          </a:xfrm>
        </p:spPr>
        <p:txBody>
          <a:bodyPr vert="horz" lIns="0" tIns="45720" rIns="0" bIns="45720" rtlCol="0" anchor="ctr">
            <a:normAutofit/>
          </a:bodyPr>
          <a:lstStyle/>
          <a:p>
            <a:pPr marL="100965" indent="-100965" defTabSz="914400"/>
            <a:r>
              <a:rPr lang="en-US" sz="1800" dirty="0"/>
              <a:t>Females somewhat more likely than males (gender gap may be narrower than assumed)</a:t>
            </a:r>
            <a:endParaRPr lang="en-US" sz="1800" dirty="0">
              <a:cs typeface="Calibri"/>
            </a:endParaRPr>
          </a:p>
          <a:p>
            <a:pPr marL="100965" indent="-100965" defTabSz="914400"/>
            <a:r>
              <a:rPr lang="en-US" sz="1800" dirty="0"/>
              <a:t>Studies indicate conflicting results in terms of ethnicity and culture (some show higher rates among Caucasians, some show higher rates among Asian populations. African Americans and Arab Americans show particularly low rates. A 2020 literature review revealed some elevated numbers for male African Americans)</a:t>
            </a:r>
            <a:endParaRPr lang="en-US" sz="1800" dirty="0">
              <a:cs typeface="Calibri"/>
            </a:endParaRPr>
          </a:p>
          <a:p>
            <a:pPr marL="100965" indent="-100965" defTabSz="914400"/>
            <a:r>
              <a:rPr lang="en-US" sz="1800" dirty="0"/>
              <a:t>Two studies found self-reported religious or spiritual orientations to be protective</a:t>
            </a:r>
            <a:endParaRPr lang="en-US" sz="1800" dirty="0">
              <a:cs typeface="Calibri"/>
            </a:endParaRPr>
          </a:p>
          <a:p>
            <a:pPr marL="100965" indent="-100965" defTabSz="914400"/>
            <a:r>
              <a:rPr lang="en-US" sz="1800" dirty="0"/>
              <a:t>Feelings of connectedness seem to be a protective factor</a:t>
            </a:r>
            <a:endParaRPr lang="en-US" sz="1800" dirty="0">
              <a:cs typeface="Calibri"/>
            </a:endParaRPr>
          </a:p>
          <a:p>
            <a:pPr marL="100965" indent="-100965" defTabSz="914400"/>
            <a:r>
              <a:rPr lang="en-US" sz="1800" dirty="0"/>
              <a:t>Adolescence itself appears to be the biggest risk factor</a:t>
            </a:r>
            <a:endParaRPr lang="en-US" sz="1800" dirty="0">
              <a:cs typeface="Calibri"/>
            </a:endParaRPr>
          </a:p>
          <a:p>
            <a:pPr marL="121285" indent="0" defTabSz="914400">
              <a:buFont typeface="Calibri" panose="020F0502020204030204" pitchFamily="34" charset="0"/>
              <a:buNone/>
            </a:pPr>
            <a:endParaRPr lang="en-US" sz="1500"/>
          </a:p>
          <a:p>
            <a:pPr marL="121285" indent="0" defTabSz="914400">
              <a:buNone/>
            </a:pPr>
            <a:r>
              <a:rPr lang="en-US" sz="1500" dirty="0"/>
              <a:t>References: </a:t>
            </a:r>
            <a:endParaRPr lang="en-US" sz="1500" i="1"/>
          </a:p>
          <a:p>
            <a:pPr marL="121285" indent="0" defTabSz="914400">
              <a:buFont typeface="Calibri" panose="020F0502020204030204" pitchFamily="34" charset="0"/>
              <a:buNone/>
            </a:pPr>
            <a:r>
              <a:rPr lang="en-US" sz="1500" i="1"/>
              <a:t>Understanding </a:t>
            </a:r>
            <a:r>
              <a:rPr lang="en-US" sz="1500" i="1" err="1"/>
              <a:t>Nonsuicidal</a:t>
            </a:r>
            <a:r>
              <a:rPr lang="en-US" sz="1500" i="1"/>
              <a:t> Self Injury in Youth. Whitlock and Rodham (School Psychology Forum: Research in Practice Volume 7 Issue 4 Winter 2013); </a:t>
            </a:r>
          </a:p>
          <a:p>
            <a:pPr marL="121285" indent="0" defTabSz="914400">
              <a:buFont typeface="Calibri" panose="020F0502020204030204" pitchFamily="34" charset="0"/>
              <a:buNone/>
            </a:pPr>
            <a:r>
              <a:rPr lang="en-US" sz="1500" err="1"/>
              <a:t>Nonsuicidal</a:t>
            </a:r>
            <a:r>
              <a:rPr lang="en-US" sz="1500"/>
              <a:t> Self-Injury Among African American and Hispanic Adolescents and Young Adults: a Systematic Review Danilo A. Rojas-Velasquez1 &amp; Emily I. Pluhar2,3 &amp; Paul A. Burns4 &amp; E. </a:t>
            </a:r>
            <a:r>
              <a:rPr lang="en-US" sz="1500" err="1"/>
              <a:t>Thomaseo</a:t>
            </a:r>
            <a:r>
              <a:rPr lang="en-US" sz="1500"/>
              <a:t> Burton5,6 # Society for Prevention Research 2020</a:t>
            </a:r>
          </a:p>
          <a:p>
            <a:pPr marL="121285" indent="0" defTabSz="914400">
              <a:buFont typeface="Calibri" panose="020F0502020204030204" pitchFamily="34" charset="0"/>
              <a:buNone/>
            </a:pPr>
            <a:endParaRPr lang="en-US" sz="1500">
              <a:cs typeface="Calibri"/>
            </a:endParaRPr>
          </a:p>
        </p:txBody>
      </p:sp>
      <p:sp>
        <p:nvSpPr>
          <p:cNvPr id="61" name="Rectangle 60">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 y="7040880"/>
            <a:ext cx="10157355" cy="57912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9258851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638</TotalTime>
  <Words>3640</Words>
  <Application>Microsoft Macintosh PowerPoint</Application>
  <PresentationFormat>Custom</PresentationFormat>
  <Paragraphs>221</Paragraphs>
  <Slides>42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Lucida Sans</vt:lpstr>
      <vt:lpstr>Retrospect</vt:lpstr>
      <vt:lpstr>Educators &amp;  Non-suicidal Self-Injury(NSSI)</vt:lpstr>
      <vt:lpstr>A little bit about me</vt:lpstr>
      <vt:lpstr>Non-suicidal Self-Injury: Definition</vt:lpstr>
      <vt:lpstr>Self-Injury: Definitions</vt:lpstr>
      <vt:lpstr>DSM 5: Condition for further study</vt:lpstr>
      <vt:lpstr>DSM 5 continued </vt:lpstr>
      <vt:lpstr>Self-Injury: Prevalence</vt:lpstr>
      <vt:lpstr>Myths about self-injury From the Cornell Research Program on Self-Injury (Caicedo, Whitlock)</vt:lpstr>
      <vt:lpstr>Who? </vt:lpstr>
      <vt:lpstr>Risk Factors</vt:lpstr>
      <vt:lpstr>Why?</vt:lpstr>
      <vt:lpstr>PowerPoint Presentation</vt:lpstr>
      <vt:lpstr>Precipitating Factors and Triggers for Self-Harm</vt:lpstr>
      <vt:lpstr>The Cornell research  Program on Self-Injury and Recovery</vt:lpstr>
      <vt:lpstr>Cornell Research </vt:lpstr>
      <vt:lpstr>Cornell Research, cont.</vt:lpstr>
      <vt:lpstr>Predictors of self-injury cessation among college students  Whitlock, Prussien, and Pietrusza (2015) </vt:lpstr>
      <vt:lpstr>PowerPoint Presentation</vt:lpstr>
      <vt:lpstr>PowerPoint Presentation</vt:lpstr>
      <vt:lpstr>How does AB 2246 tie in? </vt:lpstr>
      <vt:lpstr>Immediate and Ongoing intervention</vt:lpstr>
      <vt:lpstr>Some important points</vt:lpstr>
      <vt:lpstr>RESOURCE: EducatorsAndSelfInjury.com</vt:lpstr>
      <vt:lpstr>EducatorsAndSelfInjury.com</vt:lpstr>
      <vt:lpstr>PowerPoint Presentation</vt:lpstr>
      <vt:lpstr>PowerPoint Presentation</vt:lpstr>
      <vt:lpstr>PowerPoint Presentation</vt:lpstr>
      <vt:lpstr>PowerPoint Presentation</vt:lpstr>
      <vt:lpstr>Stress, depression, and anxiety in teens</vt:lpstr>
      <vt:lpstr>PowerPoint Presentation</vt:lpstr>
      <vt:lpstr>Contributors to stress and anxiety</vt:lpstr>
      <vt:lpstr>Contributors to stress and anxiety</vt:lpstr>
      <vt:lpstr>What helps?  </vt:lpstr>
      <vt:lpstr>PowerPoint Presentation</vt:lpstr>
      <vt:lpstr>Treatment plans that work</vt:lpstr>
      <vt:lpstr>What young people reported</vt:lpstr>
      <vt:lpstr>What helps?</vt:lpstr>
      <vt:lpstr>What helps?</vt:lpstr>
      <vt:lpstr>Other resources/websites</vt:lpstr>
      <vt:lpstr>PowerPoint Presentation</vt:lpstr>
      <vt:lpstr>References Include</vt:lpstr>
      <vt:lpstr>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Educators &amp; Self-Injury</dc:title>
  <dc:creator>Mueller, Laura</dc:creator>
  <cp:lastModifiedBy>Kathy Little</cp:lastModifiedBy>
  <cp:revision>225</cp:revision>
  <cp:lastPrinted>2016-03-14T19:53:18Z</cp:lastPrinted>
  <dcterms:modified xsi:type="dcterms:W3CDTF">2023-09-24T22:40:33Z</dcterms:modified>
</cp:coreProperties>
</file>